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embeddedFontLst>
    <p:embeddedFont>
      <p:font typeface="Inter" panose="02000503000000020004" pitchFamily="34" charset="0"/>
      <p:regular r:id="rId33"/>
      <p:bold r:id="rId34"/>
    </p:embeddedFont>
    <p:embeddedFont>
      <p:font typeface="Space Grotesk" pitchFamily="34" charset="0"/>
      <p:regular r:id="rId35"/>
      <p:bold r:id="rId3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33" Type="http://schemas.openxmlformats.org/officeDocument/2006/relationships/font" Target="fonts/font1.fntdata"/><Relationship Id="rId34" Type="http://schemas.openxmlformats.org/officeDocument/2006/relationships/font" Target="fonts/font2.fntdata"/><Relationship Id="rId35" Type="http://schemas.openxmlformats.org/officeDocument/2006/relationships/font" Target="fonts/font3.fntdata"/><Relationship Id="rId36" Type="http://schemas.openxmlformats.org/officeDocument/2006/relationships/font" Target="fonts/font4.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Obiettivo dell'incontro: capire cosa c'è dietro l'AI che usiamo ogni giorno e imparare a usarla senza smettere di pensare. Percorso: un'introduzione su cos'è l'AI generativa e da dove viene, poi nove domande su conoscenza, fiducia, dati, delega, errori, pensiero critico, vita quotidiana, paure e, infine, su di noi. L'illustrazione a destra rappresenta una rete di nodi collegati: il percorso in arancio anticipa l'idea, vista nella slide 7, di un modello che sceglie la continuazione più probabile.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Agenda dell'incontro: si legge da sinistra a destra, riga per riga. Presentarla in un minuto, senza anticipare le risposte: un'introduzione per capire che cos'è davvero l'AI generativa, poi nove domande. Il filo che le lega: l'AI ha sempre una risposta, e il nostro compito è capire quando fidarci, quando verificare e che cosa continuare a decidere da soli. Alla fine dell'incontro si può tornare a questa slide per riassumere il percorso.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1950: Turing pubblica "Computing Machinery and Intelligence" e propone il gioco dell'imitazione. 1956: workshop di Dartmouth, McCarthy conia il termine. Seguono anni di grande ottimismo: Herbert Simon, nel 1965, prevedeva che entro vent'anni le macchine avrebbero potuto fare qualsiasi lavoro umano. Primo inverno, circa 1974-1980: i programmi funzionano su problemi giocattolo ma non su quelli reali, perché i computer sono lenti, i dati scarsi e molti problemi esplodono in un numero di combinazioni impossibile da calcolare. La traduzione automatica delude; il libro Perceptrons di Minsky e Papert (1969) mostra i limiti delle reti neurali dell'epoca; il rapporto Lighthill (1973) porta a tagli nel Regno Unito e la DARPA riduce i fondi negli Stati Uniti. Anni Ottanta: rinascita con i sistemi esperti, cioè AI a regole che riproduce la competenza di un esperto in un campo ristretto; il sistema XCON di Digital Equipment Corporation faceva risparmiare decine di milioni di dollari l'anno; il Giappone lancia nel 1982 il progetto Quinta generazione. Secondo inverno, circa 1987-1993: i sistemi esperti si rivelano fragili fuori dal loro ambito e costosissimi da aggiornare; nel 1987 crolla il mercato dell'hardware dedicato (le macchine Lisp), superato dai normali computer; il progetto giapponese si chiude senza raggiungere gli obiettivi. Messaggio per il pubblico: l'entusiasmo non garantisce i risultati, una lezione valida anche oggi. Le date degli inverni sono approssimative e variano tra le fonti; i dettagli su Simon, Perceptrons, XCON e DARPA vanno verificati prima di citarli.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Anni Novanta e Duemila: dopo il secondo inverno la ricerca non si ferma ma cambia stile. Si diffondono metodi statistici che imparano dai dati, con risultati concreti e poco clamore; spesso si evita perfino l'etichetta "intelligenza artificiale". 1997: Deep Blue batte Kasparov; è un grande successo di immagine, ma è ancora AI a regole e forza di calcolo, non apprendimento dai dati: l'esempio perfetto di AI deterministica, che riprenderemo tra poco. 2012: AlexNet vince la competizione ImageNet e segna la svolta del deep learning, reso possibile da due ingredienti che mancavano durante gli inverni: grandi quantità di dati (internet) e potenza di calcolo (le GPU, nate per i videogiochi). 2017: l'articolo "Attention Is All You Need" di un gruppo di ricercatori di Google introduce il Transformer. Spiegazione semplice: i modelli precedenti leggevano il testo una parola dopo l'altra e tendevano a perdere il filo nelle frasi lunghe. Il Transformer guarda tutta la frase insieme e collega ogni parola alle altre che contano per capirla. Questo lo rende più preciso e, soprattutto, permette di addestrarlo in parallelo su quantità enormi di testo. La T di GPT sta proprio per Transformer.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novembre 2022: esce ChatGPT, che raggiunge un pubblico di massa in pochi mesi. Marzo 2023: GPT-4 accetta anche immagini in input; da lì i modelli diventano sempre più multimodali (testo, immagini, audio, video). Settembre 2024: OpenAI presenta o1, il primo di una serie di modelli che dedicano più calcolo a "pensare" prima di rispondere, seguiti da modelli simili di altri produttori. 1 agosto 2024: entra in vigore l'AI Act europeo; gli obblighi si applicano in modo graduale e il calendario per i sistemi ad alto rischio è oggetto di revisione con il pacchetto Digital Omnibus, quindi conviene verificare le date aggiornate prima di citarle. 2025 e 2026: gli agenti. Attenzione alla distinzione: l'agente non è il modello. Il modello è il motore che decide il passo successivo; l'agente è il sistema che gli mette intorno strumenti, istruzioni, memoria del lavoro svolto e un ciclo che lo fa ripartire finché il compito non è concluso. Lo stesso modello può rispondere in una chat o lavorare dentro un agente. Il passaggio è dall'AI che risponde all'AI che agisce: navigare siti, scrivere ed eseguire codice, compilare documenti, collegarsi ad altri software tramite standard comuni. Collegamento con i rischi: un agente che sbaglia non produce solo un testo sbagliato, compie un'azione sbagliata. Per questo il controllo umano diventa ancora più importante.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Frase di passaggio dalla cronologia: «Abbiamo visto tre stagioni: fino agli anni Novanta l'AI a regole, poi l'AI che impara dai dati e, con il Transformer, l'AI che genera. Proviamo a mettere ordine tra le due logiche di fondo.» Attenzione a non dire che fino al 2017 c'erano solo sistemi deterministici: il deep learning del 2012 impara già dai dati, e modelli generativi esistevano anche prima del Transformer; il Transformer ha reso possibile generare linguaggio su larga scala. Ora la distinzione tra le due famiglie. L'AI deterministica, detta anche simbolica o a regole, è quella che ha dominato fino agli anni Novanta: gli esperti traducono la loro conoscenza in regole (se il paziente ha questi sintomi, allora considera questa diagnosi) e il sistema le applica e le combina per arrivare a una conclusione. Esempi: i sistemi esperti come MYCIN negli anni Settanta, Deep Blue che valuta milioni di mosse con criteri impostati da esperti di scacchi, il navigatore che calcola il percorso migliore con algoritmi di ricerca. Dato lo stesso input, il risultato è sempre identico, ed è questo che la rende affidabile, spiegabile e controllabile. Il limite: non sa nulla che non le sia stato scritto, e molte cose (riconoscere un volto, capire una frase) sono impossibili da descrivere con regole. Un modello generativo funziona diversamente: nessuno ha scritto le sue regole, le ha ricavate dai dati durante l'addestramento, e la risposta viene costruita scegliendo tra continuazioni probabili. Per questo la stessa domanda posta due volte può dare risposte diverse. Precisazione per i più esperti: il calcolo del modello è di per sé deterministico; la variabilità nasce dalla scelta del token con una dose di casualità (la temperatura). Azzerandola, la risposta diventa in pratica ripetibile. Precisazione per chi chiede: esiste anche l'apprendimento automatico non generativo (per esempio un filtro antispam addestrato sui dati), che impara dai dati ma restituisce una classificazione. L'AI moderna nasce dall'apprendimento dai dati; l'AI generativa ne è l'evoluzione più recente. Domanda da lasciare al pubblico: quando vogliamo un sistema prevedibile e quando uno flessibile?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che spiega ChatGPT e simili. Un modello linguistico, davanti a un testo, calcola per ogni parola possibile quanto è probabile che venga dopo. Lo ha imparato leggendo enormi quantità di testo. Chiedere al pubblico: voi cosa avreste detto? Probabilmente "tetto": state facendo la stessa cosa del modello. Poi i quattro passi in basso: il testo non viene scritto tutto insieme, ma costruito un pezzo alla volta, ripetendo questo ciclo per ogni parola. Al passo 3 la scelta contiene un pizzico di casualità: per questo la stessa domanda posta due volte può dare risposte diverse. Tutto questo è svolto da un modello con miliardi di parametri, i numeri interni regolati durante l'addestramento: come si regolano lo vedremo nella sezione 3. Leggere la definizione di token in fondo alla slide: da qui in avanti diciamo parola per semplicità. Esempio utile: una parola lunga o rara come intelligenza può essere spezzata in due o più token, mentre parole brevi e comuni come gatto sono spesso un token solo. La divisione non segue le sillabe: è statistica. Le percentuali sono inventate a scopo didattico.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Chiudiamo l'introduzione togliendo di mezzo quattro equivoci comuni. Non è una mente: produce testo che sembra pensato, ma lo fa calcolando continuazioni probabili; se e in che senso i modelli "capiscano" è una questione ancora discussa tra gli esperti, ma di certo non funzionano come una persona. Non è un'enciclopedia: anche quando è collegata alla ricerca web, la risposta finale viene comunque generata, quindi può contenere errori. Non ha intenzioni proprie: anche gli agenti perseguono obiettivi che qualcuno ha assegnato loro. Non sa cosa è vero: è il filo rosso del resto dell'incontro, che riprenderemo nella sezione 5. Domanda al pubblico: quante volte abbiamo detto "me l'ha detto ChatGPT" come se fosse una fonte?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Domanda di apertura alla sala: chi questa settimana ha cercato qualcosa su un motore di ricerca? E chi lo ha chiesto a un chatbot? Il cambiamento è nel gesto: prima cercavamo e sceglievamo tra molte fonti, oggi chiediamo e riceviamo una risposta sola, ben scritta e già confezionata. Anche i motori di ricerca ormai mostrano riassunti generati dall'AI in cima ai risultati. Il punto non è demonizzare la comodità, ma notare cosa cambia: la fatica del confronto era anche il momento in cui esercitavamo il giudizio. Una risposta sempre disponibile e sempre sicura di sé cambia il nostro rapporto con la conoscenza: da qualcosa che si costruisce a qualcosa che si riceve.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 fidiamo delle persone che parlano bene, con sicurezza, che sono disponibili e che ci danno ragione: l'AI ha tutte e quattro queste caratteristiche, ma nessuna di esse è una garanzia di correttezza. Il fenomeno non è nuovo: negli anni Sessanta Joseph Weizenbaum, al MIT, creò ELIZA, un programma molto semplice che imitava uno psicoterapeuta riformulando le frasi dell'utente; si accorse con sorpresa che molte persone gli attribuivano comprensione ed empatia. Si parla da allora di "effetto ELIZA". Il quarto punto si collega a quanto visto sull'addestramento: i modelli vengono premiati per le risposte che le persone gradiscono, e questo può spingerli a compiacere. Il cambiamento, scritto in fondo alla slide: per secoli ci siamo fidati di fonti riconoscibili, un medico, un insegnante, un giornale, un'enciclopedia con un editore, di cui potevamo valutare competenza e reputazione. Oggi la risposta arriva da un sistema senza volto, che parla con la stessa sicurezza di qualunque argomento. Messaggio: la fiducia va calibrata, cioè proporzionata a quanto possiamo verificare. Dettagli su ELIZA da verificare prima di citarli.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capire che cosa sa davvero l'AI, bisogna vedere come impara. Le sei figure in alto sono il "materiale" che il modello vede: esempi con l'etichetta giusta. Domanda utile al pubblico, soprattutto ai più piccoli: come fate voi a sapere che il terzo è un gatto e il secondo no? Nessuno vi ha dato una definizione, li avete visti tante volte. Analogia utile: un bambino impara cos'è un cane vedendone tanti e venendo corretto quando chiama "cane" un gatto, non leggendo una definizione. Il modello fa qualcosa di simile, in modo statistico e su una scala enorme. Lo stesso principio vale per i modelli linguistici: invece delle foto, testi; invece di "gatto sì o no", la parola successiva. Conseguenza importante da tenere a mente: il modello impara tutto ciò che c'è nei dati, compresi gli errori e gli squilibri.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Applichiamo l'esempio del gatto ai modelli linguistici, seguendo il ciclo di vita completo. La colonna di destra dice chi fa cosa: quasi tutte le fasi sono miste, e l'unica davvero autonoma è il pre-training, dove la macchina impara da sola su miliardi di esempi (le persone ne impostano e sorvegliano il processo, ma non intervengono sui singoli dati). Fasi 1 e 2: la qualità del modello dipende dai dati, ed è qui che entrano o vengono filtrati errori e distorsioni. Fase 3, pre-training: per ogni frase il modello prova a indovinare il token successivo; la risposta giusta è la parola che nel testo segue davvero. È la fase più lunga e costosa. Alla fine il modello sa completare testi, ma non sa ancora conversare. Fase 4, SFT: esempi curati di istruzioni e risposte gli insegnano il formato del dialogo. Fase 5, allineamento: con RLHF persone confrontano risposte alternative e indicano la migliore; DPO usa le stesse preferenze in modo più diretto, senza un modello di ricompensa separato. Precisazione: nelle fasi 4 e 5 si usano sempre più anche esempi e valutazioni generati da altri modelli, quindi la parte umana si sposta dallo scrivere gli esempi al definire regole e controllare. Fasi 6 e 7: il modello va testato prima e osservato dopo il rilascio. Due conseguenze da portare alla sezione sui rischi: il modello conosce il mondo solo fino alla data dei suoi dati; e, premiato per le risposte che piacciono, può tendere a compiacere o a rispondere con sicurezza anche quando non 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diretta alla domanda della sezione. Primo punto: il modello conosce il mondo attraverso ciò che le persone hanno scritto, fotografato o registrato; non ha esperienza diretta, non ha un corpo né sensi, e non può verificare da sé se ciò che ha letto è vero. Secondo punto: ogni modello ha una data limite dei dati di addestramento (in inglese cutoff); di quello che è successo dopo non sa nulla, a meno che non sia collegato a una ricerca sul web. Per questo può dare informazioni superate con totale sicurezza. Terzo punto, ponte verso i bias: il modello rappresenta il mondo in proporzione a quanto se ne parla nei dati. Lingue, culture, luoghi e gruppi poco presenti online saranno rappresentati peggio. Esempio utile per il pubblico: chiedere a un chatbot qualcosa su Treviglio rispetto a qualcosa su Milano, e notare la differenza di dettaglio.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bias non è un difetto di programmazione nel senso classico: è il modello che riproduce fedelmente le distorsioni presenti nei dati o introdotte da chi lo progetta. Tre origini principali. Dati storici: il passato contiene discriminazioni, e il modello le impara come se fossero norme. Rappresentazione: chi è poco presente nei dati viene servito peggio. Scelte di progetto: anche decidere quale errore è accettabile è una scelta con conseguenze. Il problema si aggrava perché il risultato arriva con l'apparenza di neutralità di una macchina.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casi in cui nessuno ha programmato l'errore: era nei dati. Lupo o husky: in un esperimento pubblicato nel 2016 da ricercatori dell'Università di Washington, un classificatore doveva distinguere lupi e husky. Nelle foto di addestramento i lupi comparivano sempre sulla neve, così il modello ha imparato la scorciatoia sbagliata: guardava lo sfondo invece dell'animale. Va detto con onestà che l'esperimento era costruito apposta dai ricercatori per mostrare il problema e verificare se le persone se ne sarebbero accorte (dettaglio da controllare nell'articolo originale prima di citarlo). Collegamento con la slide del gatto: il modello impara quello che c'è nei dati, anche quello che noi non vediamo. Domanda al pubblico: voi come avreste fatto a distinguerli? Amazon: lo strumento, sviluppato dal 2014, declassava i CV con espressioni come "women's chess club captain", perché aveva imparato da dieci anni di assunzioni in prevalenza maschili. L'azienda ha dichiarato che non è mai stato usato dai selezionatori come unico criterio e ha chiuso il progetto. Esempio di riserva, solo se qualcuno chiede casi sul riconoscimento facciale: lo studio Gender Shades (Buolamwini e Gebru, 2018) mostrò tassi di errore molto diversi tra gruppi di persone, perché i dati di addestramento erano sbilanciati; se lo si cita, sottolineare che il problema stava nei dati, non nelle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livelli di rapporto con l'AI, che possiamo riconoscere tutti nella nostra esperienza. Il primo e il secondo sono un uso sano: l'AI amplia quello che sappiamo fare e il controllo resta nostro. Il problema nasce al terzo livello, quando il passaggio avviene senza accorgercene: la decisione è ancora formalmente nostra, ma di fatto l'ha presa la macchina. Analogia utile: il navigatore. Ci porta ovunque, ma chi lo usa sempre spesso perde il senso dell'orientamento. Delegare va bene quando è una scelta consapevole e reversibile; diventa un rischio quando ci toglie capacità che ci servono, soprattutto per ragazzi che quelle capacità le stanno ancora costruendo (compiti, scrittura, ragionamento). Domanda per i genitori in sala: in quale di questi tre livelli usano l'AI i vostri figli per i compiti? E voi al lavoro?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della sezione 5. Prima di parlare, chiedere al pubblico quale delle due linee a destra è più lunga: quasi tutti diranno quella in basso. Poi rivelarlo a voce: sono identiche. Il nostro cervello ha prodotto una risposta plausibile e sbagliata, con totale sicurezza: è la stessa cosa che può fare un modello. Tutto quello che abbiamo visto si riassume così: il modello produce la continuazione più plausibile secondo i suoi dati. Quasi sempre plausibile e vero coincidono, ed è per questo che l'AI è utile. Quando non coincidono, nascono i due problemi principali: se i dati sono distorti, il plausibile è distorto (bias); se il modello non ha l'informazione, produce comunque qualcosa di plausibile (allucinazione).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Definizione: un'allucinazione è una risposta fluente e sicura che contiene informazioni false o inventate. Il punto critico è che non c'è alcun segnale esterno che la distingua da una risposta corretta. Il caso Mata contro Avianca: in una causa contro una compagnia aerea, gli avvocati hanno usato ChatGPT per cercare precedenti; il modello ha inventato sentenze con nomi, numeri e citazioni credibili, e quando gli è stato chiesto se fossero reali ha confermato. Il giudice Castel ha sanzionato gli avvocati e lo studio. I sistemi collegati a ricerca web o documenti riducono il problema, ma non lo eliminano.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domande semplici, pensate per essere ricordate anche dai più giovani. Prima domanda, da dove viene: una risposta senza fonte è un'opinione ben scritta; e anche un link o un titolo citato dal modello può essere inventato, quindi va aperto. Seconda domanda, come lo verifico: cercare la stessa informazione in una fonte indipendente, meglio se primaria (un sito istituzionale, un documento ufficiale, un esperto). Terza domanda, e se fosse sbagliata: il livello di controllo deve essere proporzionato alle conseguenze di un errore. Per un'idea di titolo basta poco; per salute, diritto, scuola o lavoro serve una verifica seria e una responsabilità umana chiara. Esercizio possibile con il pubblico: proiettare una risposta di un chatbot e applicare insieme le tre domande.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 non è più una cosa da esperti: è già nelle nostre case, nelle scuole e negli uffici, spesso senza che ce ne accorgiamo (suggerimenti, traduzioni, correttori, assistenti). A casa: utile per le piccole cose, ma ogni domanda è anche un dato che condividiamo, e lo vedremo nella slide successiva. A scuola: può essere un ottimo tutor, paziente e disponibile, soprattutto per chi fa fatica; ma se fa il compito al posto dello studente, lo studente non impara. Il punto non è vietare, è insegnare a usarla. Nel lavoro: libera tempo dalle attività ripetitive, ma chi firma un documento resta responsabile di quello che c'è scritto. Domanda al pubblico: dove l'avete già usata questa settimana, magari senza accorgervene?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e sovranità del dato. Ogni domanda che facciamo a un chatbot online è un dato che esce da casa nostra: dati personali, sanitari, di lavoro, documenti di altri meritano attenzione. Le condizioni cambiano molto tra versioni gratuite, a pagamento e aziendali: conviene controllare le impostazioni sull'uso dei dati per l'addestramento. Sovranità: conta anche quale legge si applica ai dati. In Europa abbiamo il GDPR e l'AI Act, ma se il fornitore è soggetto a un'altra giurisdizione, quelle norme possono sovrapporsi. Esempio italiano: nel marzo 2023 il Garante per la protezione dei dati personali ha limitato temporaneamente ChatGPT in Italia, poi riattivato dopo alcune modifiche del fornitore. L'alternativa tecnica sono i modelli locali: modelli con pesi scaricabili (open weight) che funzionano sul proprio computer o sui server della propria organizzazione, installabili anche da non sviluppatori con strumenti come Ollama o LM Studio. Mistral è un'azienda europea, francese: un tema rilevante quando si parla di sovranità. Il compromesso è onesto: si guadagna controllo, si perde un po' di capacità e si assume la manutenzione.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bilancio equilibrato, né apocalittico né trionfalista. Rischi reali: immagini, voci e video falsi sempre più credibili; la tendenza a delegare troppo, vista nella sezione 4; i bias e l'uso dei dati personali. Opportunità concrete: spiegazioni e traduzioni alla portata di tutti, strumenti per chi ha difficoltà di lettura, di vista o di apprendimento, accelerazione della ricerca scientifica e medica. Paure da ridimensionare: non ci sono prove che i sistemi attuali siano coscienti o abbiano intenzioni proprie; il lavoro cambierà, ma in modo graduale e diverso da settore a settore; e l'AI non è né infallibile né inutile, è uno strumento potente con limiti precisi. Onestà verso il pubblico: tra gli esperti c'è un dibattito serio sui rischi di lungo periodo di sistemi sempre più capaci; qui ridimensioniamo le paure da film, non quel dibattito.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 sezione, la più aperta. Dopo aver parlato di fiducia, conoscenza, delega e rischi, il punto torna su di noi: ogni volta che deleghiamo qualcosa a una macchina, decidiamo anche che cosa smettere di esercitare. Alcune capacità vale la pena difenderle: pensare con la propria testa, scegliere, prendersi la responsabilità delle decisioni, coltivare le relazioni. Domanda da lasciare alla sala, rivolta in particolare ai ragazzi e alle famiglie: quale di queste cose non vorreste mai delegare? Pausa e qualche risposta dal pubblico prima della chiusura.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Riepilogo speculare all'agenda della slide 2: stessi riquadri, stessa posizione, ma al posto delle domande ci sono le risposte. Frase di apertura: «All'inizio abbiamo visto il percorso che avremmo seguito. Che cosa abbiamo imparato?». Poi ripercorrere le tappe una per una, con una frase ciascuna, coinvolgendo il pubblico quando possibile: per esempio chiedere alla sala di ricordare le tre domande prima di leggerle nel riquadro 6. In evidenza due riquadri: il 6, lo strumento pratico da portare a casa, e il 9, il messaggio finale.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Riepilogo in tre frasi. L'AI generativa produce la risposta più plausibile, con lo stesso tono sicuro quando ha ragione e quando sbaglia. Fidarsi va bene, se la fiducia è calibrata e passa dalle tre domande: da dove viene, come lo verifico, e se fosse sbagliata. Delegare va bene, se resta una scelta nostra. Apertura alle domande.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finale da lasciare proiettata durante le domande o alla fine dell'incontro, così chi vuole ha il tempo di inquadrare il QR code. Il codice è statico e porta direttamente a https://ggarofalo-dev.github.io/, senza servizi intermedi di reindirizzamento. Invitare il pubblico a scrivere per domande, materiali o approfondimenti.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4F1E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12" y="1330629"/>
            <a:ext cx="10566577" cy="502819"/>
          </a:xfrm>
          <a:prstGeom prst="rect">
            <a:avLst/>
          </a:prstGeom>
          <a:noFill/>
          <a:ln/>
        </p:spPr>
        <p:txBody>
          <a:bodyPr wrap="square" lIns="0" tIns="0" rIns="0" bIns="0" rtlCol="0" anchor="t"/>
          <a:lstStyle>
            <a:lvl1pPr algn="l" indent="0" marL="0">
              <a:lnSpc>
                <a:spcPct val="115000"/>
              </a:lnSpc>
              <a:buNone/>
              <a:defRPr lang="en-US" sz="3600" dirty="0">
                <a:solidFill>
                  <a:srgbClr val="1B1F2A"/>
                </a:solidFill>
                <a:latin typeface="Space Grotesk" pitchFamily="34" charset="0"/>
                <a:ea typeface="Space Grotesk" pitchFamily="34" charset="-122"/>
                <a:cs typeface="Space Grotes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712" y="2138247"/>
            <a:ext cx="10566488" cy="3906953"/>
          </a:xfrm>
          <a:prstGeom prst="rect">
            <a:avLst/>
          </a:prstGeom>
          <a:noFill/>
          <a:ln/>
        </p:spPr>
        <p:txBody>
          <a:bodyPr wrap="square" lIns="0" tIns="0" rIns="0" bIns="0" rtlCol="0" anchor="t"/>
          <a:lstStyle>
            <a:lvl1pPr algn="l" indent="0" marL="0">
              <a:lnSpc>
                <a:spcPct val="140000"/>
              </a:lnSpc>
              <a:buNone/>
              <a:defRPr lang="en-US" sz="1600" dirty="0">
                <a:solidFill>
                  <a:srgbClr val="1B1F2A"/>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4F1E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712" y="1330629"/>
            <a:ext cx="10566577" cy="502819"/>
          </a:xfrm>
          <a:prstGeom prst="rect">
            <a:avLst/>
          </a:prstGeom>
          <a:noFill/>
          <a:ln/>
        </p:spPr>
        <p:txBody>
          <a:bodyPr wrap="square" lIns="0" tIns="0" rIns="0" bIns="0" rtlCol="0" anchor="t"/>
          <a:lstStyle>
            <a:lvl1pPr algn="l" indent="0" marL="0">
              <a:lnSpc>
                <a:spcPct val="115000"/>
              </a:lnSpc>
              <a:buNone/>
              <a:defRPr lang="en-US" sz="3600" dirty="0">
                <a:solidFill>
                  <a:srgbClr val="1B1F2A"/>
                </a:solidFill>
                <a:latin typeface="Space Grotesk" pitchFamily="34" charset="0"/>
                <a:ea typeface="Space Grotesk" pitchFamily="34" charset="-122"/>
                <a:cs typeface="Space Grotesk"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712" y="2138247"/>
            <a:ext cx="10566488" cy="3906953"/>
          </a:xfrm>
          <a:prstGeom prst="rect">
            <a:avLst/>
          </a:prstGeom>
          <a:noFill/>
          <a:ln/>
        </p:spPr>
        <p:txBody>
          <a:bodyPr wrap="square" lIns="0" tIns="0" rIns="0" bIns="0" rtlCol="0" anchor="t"/>
          <a:lstStyle>
            <a:lvl1pPr algn="l" indent="0" marL="0">
              <a:lnSpc>
                <a:spcPct val="140000"/>
              </a:lnSpc>
              <a:buNone/>
              <a:defRPr lang="en-US" sz="1600" dirty="0">
                <a:solidFill>
                  <a:srgbClr val="1B1F2A"/>
                </a:solidFill>
                <a:latin typeface="Inter" pitchFamily="34" charset="0"/>
                <a:ea typeface="Inter" pitchFamily="34" charset="-122"/>
                <a:cs typeface="Inter"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F2A"/>
        </a:solidFill>
      </p:bgPr>
    </p:bg>
    <p:spTree>
      <p:nvGrpSpPr>
        <p:cNvPr id="1" name=""/>
        <p:cNvGrpSpPr/>
        <p:nvPr/>
      </p:nvGrpSpPr>
      <p:grpSpPr>
        <a:xfrm>
          <a:off x="0" y="0"/>
          <a:ext cx="0" cy="0"/>
          <a:chOff x="0" y="0"/>
          <a:chExt cx="0" cy="0"/>
        </a:xfrm>
      </p:grpSpPr>
      <p:sp>
        <p:nvSpPr>
          <p:cNvPr id="2" name="Shape 0"/>
          <p:cNvSpPr/>
          <p:nvPr/>
        </p:nvSpPr>
        <p:spPr>
          <a:xfrm>
            <a:off x="812712" y="1766755"/>
            <a:ext cx="762000" cy="50712"/>
          </a:xfrm>
          <a:prstGeom prst="rect">
            <a:avLst/>
          </a:prstGeom>
          <a:solidFill>
            <a:srgbClr val="F08A4B"/>
          </a:solidFill>
          <a:ln/>
        </p:spPr>
      </p:sp>
      <p:sp>
        <p:nvSpPr>
          <p:cNvPr id="3" name="Text 1"/>
          <p:cNvSpPr/>
          <p:nvPr>
            <p:ph type="title"/>
          </p:nvPr>
        </p:nvSpPr>
        <p:spPr>
          <a:xfrm>
            <a:off x="812712" y="2071467"/>
            <a:ext cx="6278880" cy="2105356"/>
          </a:xfrm>
          <a:prstGeom prst="rect">
            <a:avLst/>
          </a:prstGeom>
          <a:noFill/>
          <a:ln/>
        </p:spPr>
        <p:txBody>
          <a:bodyPr wrap="square" lIns="0" tIns="0" rIns="0" bIns="0" rtlCol="0" anchor="t">
            <a:normAutofit/>
          </a:bodyPr>
          <a:lstStyle/>
          <a:p>
            <a:pPr algn="l" indent="0" marL="0">
              <a:lnSpc>
                <a:spcPts val="5460"/>
              </a:lnSpc>
              <a:buNone/>
            </a:pPr>
            <a:r>
              <a:rPr lang="en-US" sz="5200" b="1" i="0" dirty="0">
                <a:solidFill>
                  <a:srgbClr val="F4F1EA"/>
                </a:solidFill>
                <a:latin typeface="Space Grotesk" pitchFamily="34" charset="0"/>
                <a:ea typeface="Space Grotesk" pitchFamily="34" charset="-122"/>
                <a:cs typeface="Space Grotesk" pitchFamily="34" charset="-120"/>
              </a:rPr>
              <a:t>L'AI ha sempre una risposta. </a:t>
            </a:r>
            <a:r>
              <a:rPr lang="en-US" sz="5200" b="1" i="0" dirty="0">
                <a:solidFill>
                  <a:srgbClr val="F08A4B"/>
                </a:solidFill>
                <a:latin typeface="Space Grotesk" pitchFamily="34" charset="0"/>
                <a:ea typeface="Space Grotesk" pitchFamily="34" charset="-122"/>
                <a:cs typeface="Space Grotesk" pitchFamily="34" charset="-120"/>
              </a:rPr>
              <a:t>Ma è quella giusta?</a:t>
            </a:r>
            <a:endParaRPr lang="en-US" sz="5200" dirty="0"/>
          </a:p>
        </p:txBody>
      </p:sp>
      <p:sp>
        <p:nvSpPr>
          <p:cNvPr id="4" name="Text 2"/>
          <p:cNvSpPr/>
          <p:nvPr/>
        </p:nvSpPr>
        <p:spPr>
          <a:xfrm>
            <a:off x="812712" y="4405423"/>
            <a:ext cx="6540500" cy="711112"/>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C9C5BC"/>
                </a:solidFill>
                <a:latin typeface="Inter" pitchFamily="34" charset="0"/>
                <a:ea typeface="Inter" pitchFamily="34" charset="-122"/>
                <a:cs typeface="Inter" pitchFamily="34" charset="-120"/>
              </a:rPr>
              <a:t>Fiducia, scelte e pensiero critico nell'era dell'intelligenza artificiale</a:t>
            </a:r>
            <a:endParaRPr lang="en-US" sz="2000" dirty="0"/>
          </a:p>
        </p:txBody>
      </p:sp>
      <p:pic>
        <p:nvPicPr>
          <p:cNvPr id="5" name="Image 0" descr="Illustrazione astratta di una rete neurale: tre colonne di nodi collegati, con un percorso evidenziato in arancio">    </p:cNvPr>
          <p:cNvPicPr>
            <a:picLocks noChangeAspect="1"/>
          </p:cNvPicPr>
          <p:nvPr/>
        </p:nvPicPr>
        <p:blipFill>
          <a:blip r:embed="rId1"/>
          <a:srcRect l="0" r="0" t="0" b="0"/>
          <a:stretch/>
        </p:blipFill>
        <p:spPr>
          <a:xfrm>
            <a:off x="7493000" y="1270000"/>
            <a:ext cx="3886178" cy="4127500"/>
          </a:xfrm>
          <a:prstGeom prst="rect">
            <a:avLst/>
          </a:prstGeom>
        </p:spPr>
      </p:pic>
      <p:sp>
        <p:nvSpPr>
          <p:cNvPr id="6" name="Text 3"/>
          <p:cNvSpPr/>
          <p:nvPr/>
        </p:nvSpPr>
        <p:spPr>
          <a:xfrm>
            <a:off x="812712" y="5999538"/>
            <a:ext cx="1837531"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4F1EA"/>
                </a:solidFill>
                <a:latin typeface="Inter" pitchFamily="34" charset="0"/>
                <a:ea typeface="Inter" pitchFamily="34" charset="-122"/>
                <a:cs typeface="Inter" pitchFamily="34" charset="-120"/>
              </a:rPr>
              <a:t>Gianluca Garofalo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A"/>
        </a:solidFill>
      </p:bgPr>
    </p:bg>
    <p:spTree>
      <p:nvGrpSpPr>
        <p:cNvPr id="1" name=""/>
        <p:cNvGrpSpPr/>
        <p:nvPr/>
      </p:nvGrpSpPr>
      <p:grpSpPr>
        <a:xfrm>
          <a:off x="0" y="0"/>
          <a:ext cx="0" cy="0"/>
          <a:chOff x="0" y="0"/>
          <a:chExt cx="0" cy="0"/>
        </a:xfrm>
      </p:grpSpPr>
      <p:sp>
        <p:nvSpPr>
          <p:cNvPr id="2" name="Text 0"/>
          <p:cNvSpPr/>
          <p:nvPr>
            <p:ph type="title"/>
          </p:nvPr>
        </p:nvSpPr>
        <p:spPr>
          <a:xfrm>
            <a:off x="812712" y="812712"/>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Il percorso di oggi</a:t>
            </a:r>
            <a:endParaRPr lang="en-US" sz="3600" dirty="0"/>
          </a:p>
        </p:txBody>
      </p:sp>
      <p:sp>
        <p:nvSpPr>
          <p:cNvPr id="3" name="Shape 1"/>
          <p:cNvSpPr/>
          <p:nvPr/>
        </p:nvSpPr>
        <p:spPr>
          <a:xfrm>
            <a:off x="812712" y="1518709"/>
            <a:ext cx="1991431" cy="1851863"/>
          </a:xfrm>
          <a:prstGeom prst="roundRect">
            <a:avLst>
              <a:gd name="adj" fmla="val 5486"/>
            </a:avLst>
          </a:prstGeom>
          <a:solidFill>
            <a:srgbClr val="1B1F2A"/>
          </a:solidFill>
          <a:ln/>
        </p:spPr>
      </p:sp>
      <p:sp>
        <p:nvSpPr>
          <p:cNvPr id="4" name="Text 2"/>
          <p:cNvSpPr/>
          <p:nvPr/>
        </p:nvSpPr>
        <p:spPr>
          <a:xfrm>
            <a:off x="990424" y="1696420"/>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INTRO</a:t>
            </a:r>
            <a:endParaRPr lang="en-US" sz="1200" dirty="0"/>
          </a:p>
        </p:txBody>
      </p:sp>
      <p:sp>
        <p:nvSpPr>
          <p:cNvPr id="5" name="Text 3"/>
          <p:cNvSpPr/>
          <p:nvPr/>
        </p:nvSpPr>
        <p:spPr>
          <a:xfrm>
            <a:off x="990424" y="1973131"/>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F1EA"/>
                </a:solidFill>
                <a:latin typeface="Inter" pitchFamily="34" charset="0"/>
                <a:ea typeface="Inter" pitchFamily="34" charset="-122"/>
                <a:cs typeface="Inter" pitchFamily="34" charset="-120"/>
              </a:rPr>
              <a:t>Cos'è l'AI generativa</a:t>
            </a:r>
            <a:endParaRPr lang="en-US" sz="1600" dirty="0"/>
          </a:p>
        </p:txBody>
      </p:sp>
      <p:sp>
        <p:nvSpPr>
          <p:cNvPr id="6" name="Text 4"/>
          <p:cNvSpPr/>
          <p:nvPr/>
        </p:nvSpPr>
        <p:spPr>
          <a:xfrm>
            <a:off x="990424" y="2524126"/>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C9C5BC"/>
                </a:solidFill>
                <a:latin typeface="Inter" pitchFamily="34" charset="0"/>
                <a:ea typeface="Inter" pitchFamily="34" charset="-122"/>
                <a:cs typeface="Inter" pitchFamily="34" charset="-120"/>
              </a:rPr>
              <a:t>Da dove viene, come funziona e cosa non è</a:t>
            </a:r>
            <a:endParaRPr lang="en-US" sz="1300" dirty="0"/>
          </a:p>
        </p:txBody>
      </p:sp>
      <p:sp>
        <p:nvSpPr>
          <p:cNvPr id="7" name="Shape 5"/>
          <p:cNvSpPr/>
          <p:nvPr/>
        </p:nvSpPr>
        <p:spPr>
          <a:xfrm>
            <a:off x="2956498" y="1518709"/>
            <a:ext cx="1991431" cy="1851863"/>
          </a:xfrm>
          <a:prstGeom prst="roundRect">
            <a:avLst>
              <a:gd name="adj" fmla="val 5486"/>
            </a:avLst>
          </a:prstGeom>
          <a:solidFill>
            <a:srgbClr val="EBE6DA"/>
          </a:solidFill>
          <a:ln/>
        </p:spPr>
      </p:sp>
      <p:sp>
        <p:nvSpPr>
          <p:cNvPr id="8" name="Text 6"/>
          <p:cNvSpPr/>
          <p:nvPr/>
        </p:nvSpPr>
        <p:spPr>
          <a:xfrm>
            <a:off x="3134210" y="1696420"/>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1</a:t>
            </a:r>
            <a:endParaRPr lang="en-US" sz="1200" dirty="0"/>
          </a:p>
        </p:txBody>
      </p:sp>
      <p:sp>
        <p:nvSpPr>
          <p:cNvPr id="9" name="Text 7"/>
          <p:cNvSpPr/>
          <p:nvPr/>
        </p:nvSpPr>
        <p:spPr>
          <a:xfrm>
            <a:off x="3134210" y="1973131"/>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Ha sempre una risposta</a:t>
            </a:r>
            <a:endParaRPr lang="en-US" sz="1600" dirty="0"/>
          </a:p>
        </p:txBody>
      </p:sp>
      <p:sp>
        <p:nvSpPr>
          <p:cNvPr id="10" name="Text 8"/>
          <p:cNvSpPr/>
          <p:nvPr/>
        </p:nvSpPr>
        <p:spPr>
          <a:xfrm>
            <a:off x="3134210" y="2524126"/>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Come cambia il rapporto con la conoscenza</a:t>
            </a:r>
            <a:endParaRPr lang="en-US" sz="1300" dirty="0"/>
          </a:p>
        </p:txBody>
      </p:sp>
      <p:sp>
        <p:nvSpPr>
          <p:cNvPr id="11" name="Shape 9"/>
          <p:cNvSpPr/>
          <p:nvPr/>
        </p:nvSpPr>
        <p:spPr>
          <a:xfrm>
            <a:off x="5100285" y="1518709"/>
            <a:ext cx="1991431" cy="1851863"/>
          </a:xfrm>
          <a:prstGeom prst="roundRect">
            <a:avLst>
              <a:gd name="adj" fmla="val 5486"/>
            </a:avLst>
          </a:prstGeom>
          <a:solidFill>
            <a:srgbClr val="EBE6DA"/>
          </a:solidFill>
          <a:ln/>
        </p:spPr>
      </p:sp>
      <p:sp>
        <p:nvSpPr>
          <p:cNvPr id="12" name="Text 10"/>
          <p:cNvSpPr/>
          <p:nvPr/>
        </p:nvSpPr>
        <p:spPr>
          <a:xfrm>
            <a:off x="5277997" y="1696420"/>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2</a:t>
            </a:r>
            <a:endParaRPr lang="en-US" sz="1200" dirty="0"/>
          </a:p>
        </p:txBody>
      </p:sp>
      <p:sp>
        <p:nvSpPr>
          <p:cNvPr id="13" name="Text 11"/>
          <p:cNvSpPr/>
          <p:nvPr/>
        </p:nvSpPr>
        <p:spPr>
          <a:xfrm>
            <a:off x="5277997" y="1973131"/>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Perché ci fidiamo</a:t>
            </a:r>
            <a:endParaRPr lang="en-US" sz="1600" dirty="0"/>
          </a:p>
        </p:txBody>
      </p:sp>
      <p:sp>
        <p:nvSpPr>
          <p:cNvPr id="14" name="Text 12"/>
          <p:cNvSpPr/>
          <p:nvPr/>
        </p:nvSpPr>
        <p:spPr>
          <a:xfrm>
            <a:off x="5277997" y="2524126"/>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Come cambia la fiducia nell'era dell'AI</a:t>
            </a:r>
            <a:endParaRPr lang="en-US" sz="1300" dirty="0"/>
          </a:p>
        </p:txBody>
      </p:sp>
      <p:sp>
        <p:nvSpPr>
          <p:cNvPr id="15" name="Shape 13"/>
          <p:cNvSpPr/>
          <p:nvPr/>
        </p:nvSpPr>
        <p:spPr>
          <a:xfrm>
            <a:off x="7244072" y="1518709"/>
            <a:ext cx="1991431" cy="1851863"/>
          </a:xfrm>
          <a:prstGeom prst="roundRect">
            <a:avLst>
              <a:gd name="adj" fmla="val 5486"/>
            </a:avLst>
          </a:prstGeom>
          <a:solidFill>
            <a:srgbClr val="EBE6DA"/>
          </a:solidFill>
          <a:ln/>
        </p:spPr>
      </p:sp>
      <p:sp>
        <p:nvSpPr>
          <p:cNvPr id="16" name="Text 14"/>
          <p:cNvSpPr/>
          <p:nvPr/>
        </p:nvSpPr>
        <p:spPr>
          <a:xfrm>
            <a:off x="7421783" y="1696420"/>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3</a:t>
            </a:r>
            <a:endParaRPr lang="en-US" sz="1200" dirty="0"/>
          </a:p>
        </p:txBody>
      </p:sp>
      <p:sp>
        <p:nvSpPr>
          <p:cNvPr id="17" name="Text 15"/>
          <p:cNvSpPr/>
          <p:nvPr/>
        </p:nvSpPr>
        <p:spPr>
          <a:xfrm>
            <a:off x="7421783" y="1973131"/>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Conosce il mondo?</a:t>
            </a:r>
            <a:endParaRPr lang="en-US" sz="1600" dirty="0"/>
          </a:p>
        </p:txBody>
      </p:sp>
      <p:sp>
        <p:nvSpPr>
          <p:cNvPr id="18" name="Text 16"/>
          <p:cNvSpPr/>
          <p:nvPr/>
        </p:nvSpPr>
        <p:spPr>
          <a:xfrm>
            <a:off x="7421783" y="2524126"/>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Dati, bias e rappresentazioni della realtà</a:t>
            </a:r>
            <a:endParaRPr lang="en-US" sz="1300" dirty="0"/>
          </a:p>
        </p:txBody>
      </p:sp>
      <p:sp>
        <p:nvSpPr>
          <p:cNvPr id="19" name="Shape 17"/>
          <p:cNvSpPr/>
          <p:nvPr/>
        </p:nvSpPr>
        <p:spPr>
          <a:xfrm>
            <a:off x="9387858" y="1518709"/>
            <a:ext cx="1991431" cy="1851863"/>
          </a:xfrm>
          <a:prstGeom prst="roundRect">
            <a:avLst>
              <a:gd name="adj" fmla="val 5486"/>
            </a:avLst>
          </a:prstGeom>
          <a:solidFill>
            <a:srgbClr val="EBE6DA"/>
          </a:solidFill>
          <a:ln/>
        </p:spPr>
      </p:sp>
      <p:sp>
        <p:nvSpPr>
          <p:cNvPr id="20" name="Text 18"/>
          <p:cNvSpPr/>
          <p:nvPr/>
        </p:nvSpPr>
        <p:spPr>
          <a:xfrm>
            <a:off x="9565570" y="1696420"/>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4</a:t>
            </a:r>
            <a:endParaRPr lang="en-US" sz="1200" dirty="0"/>
          </a:p>
        </p:txBody>
      </p:sp>
      <p:sp>
        <p:nvSpPr>
          <p:cNvPr id="21" name="Text 19"/>
          <p:cNvSpPr/>
          <p:nvPr/>
        </p:nvSpPr>
        <p:spPr>
          <a:xfrm>
            <a:off x="9565570" y="1973131"/>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Chiedere o delegare</a:t>
            </a:r>
            <a:endParaRPr lang="en-US" sz="1600" dirty="0"/>
          </a:p>
        </p:txBody>
      </p:sp>
      <p:sp>
        <p:nvSpPr>
          <p:cNvPr id="22" name="Text 20"/>
          <p:cNvSpPr/>
          <p:nvPr/>
        </p:nvSpPr>
        <p:spPr>
          <a:xfrm>
            <a:off x="9565570" y="2524126"/>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Tra farsi aiutare e smettere di decidere</a:t>
            </a:r>
            <a:endParaRPr lang="en-US" sz="1300" dirty="0"/>
          </a:p>
        </p:txBody>
      </p:sp>
      <p:sp>
        <p:nvSpPr>
          <p:cNvPr id="23" name="Shape 21"/>
          <p:cNvSpPr/>
          <p:nvPr/>
        </p:nvSpPr>
        <p:spPr>
          <a:xfrm>
            <a:off x="812712" y="3522928"/>
            <a:ext cx="1991431" cy="1851863"/>
          </a:xfrm>
          <a:prstGeom prst="roundRect">
            <a:avLst>
              <a:gd name="adj" fmla="val 5486"/>
            </a:avLst>
          </a:prstGeom>
          <a:solidFill>
            <a:srgbClr val="EBE6DA"/>
          </a:solidFill>
          <a:ln/>
        </p:spPr>
      </p:sp>
      <p:sp>
        <p:nvSpPr>
          <p:cNvPr id="24" name="Text 22"/>
          <p:cNvSpPr/>
          <p:nvPr/>
        </p:nvSpPr>
        <p:spPr>
          <a:xfrm>
            <a:off x="990424" y="3700639"/>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5</a:t>
            </a:r>
            <a:endParaRPr lang="en-US" sz="1200" dirty="0"/>
          </a:p>
        </p:txBody>
      </p:sp>
      <p:sp>
        <p:nvSpPr>
          <p:cNvPr id="25" name="Text 23"/>
          <p:cNvSpPr/>
          <p:nvPr/>
        </p:nvSpPr>
        <p:spPr>
          <a:xfrm>
            <a:off x="990424" y="3977349"/>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Sbaglia e convince</a:t>
            </a:r>
            <a:endParaRPr lang="en-US" sz="1600" dirty="0"/>
          </a:p>
        </p:txBody>
      </p:sp>
      <p:sp>
        <p:nvSpPr>
          <p:cNvPr id="26" name="Text 24"/>
          <p:cNvSpPr/>
          <p:nvPr/>
        </p:nvSpPr>
        <p:spPr>
          <a:xfrm>
            <a:off x="990424" y="4528345"/>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Convincente non vuol dire corretta</a:t>
            </a:r>
            <a:endParaRPr lang="en-US" sz="1300" dirty="0"/>
          </a:p>
        </p:txBody>
      </p:sp>
      <p:sp>
        <p:nvSpPr>
          <p:cNvPr id="27" name="Shape 25"/>
          <p:cNvSpPr/>
          <p:nvPr/>
        </p:nvSpPr>
        <p:spPr>
          <a:xfrm>
            <a:off x="2956498" y="3522928"/>
            <a:ext cx="1991431" cy="1851863"/>
          </a:xfrm>
          <a:prstGeom prst="roundRect">
            <a:avLst>
              <a:gd name="adj" fmla="val 5486"/>
            </a:avLst>
          </a:prstGeom>
          <a:solidFill>
            <a:srgbClr val="EBE6DA"/>
          </a:solidFill>
          <a:ln/>
        </p:spPr>
      </p:sp>
      <p:sp>
        <p:nvSpPr>
          <p:cNvPr id="28" name="Text 26"/>
          <p:cNvSpPr/>
          <p:nvPr/>
        </p:nvSpPr>
        <p:spPr>
          <a:xfrm>
            <a:off x="3134210" y="3700639"/>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6</a:t>
            </a:r>
            <a:endParaRPr lang="en-US" sz="1200" dirty="0"/>
          </a:p>
        </p:txBody>
      </p:sp>
      <p:sp>
        <p:nvSpPr>
          <p:cNvPr id="29" name="Text 27"/>
          <p:cNvSpPr/>
          <p:nvPr/>
        </p:nvSpPr>
        <p:spPr>
          <a:xfrm>
            <a:off x="3134210" y="3977349"/>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Senza smettere di pensare</a:t>
            </a:r>
            <a:endParaRPr lang="en-US" sz="1600" dirty="0"/>
          </a:p>
        </p:txBody>
      </p:sp>
      <p:sp>
        <p:nvSpPr>
          <p:cNvPr id="30" name="Text 28"/>
          <p:cNvSpPr/>
          <p:nvPr/>
        </p:nvSpPr>
        <p:spPr>
          <a:xfrm>
            <a:off x="3134210" y="4528345"/>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Tre domande davanti a una risposta</a:t>
            </a:r>
            <a:endParaRPr lang="en-US" sz="1300" dirty="0"/>
          </a:p>
        </p:txBody>
      </p:sp>
      <p:sp>
        <p:nvSpPr>
          <p:cNvPr id="31" name="Shape 29"/>
          <p:cNvSpPr/>
          <p:nvPr/>
        </p:nvSpPr>
        <p:spPr>
          <a:xfrm>
            <a:off x="5100285" y="3522928"/>
            <a:ext cx="1991431" cy="1851863"/>
          </a:xfrm>
          <a:prstGeom prst="roundRect">
            <a:avLst>
              <a:gd name="adj" fmla="val 5486"/>
            </a:avLst>
          </a:prstGeom>
          <a:solidFill>
            <a:srgbClr val="EBE6DA"/>
          </a:solidFill>
          <a:ln/>
        </p:spPr>
      </p:sp>
      <p:sp>
        <p:nvSpPr>
          <p:cNvPr id="32" name="Text 30"/>
          <p:cNvSpPr/>
          <p:nvPr/>
        </p:nvSpPr>
        <p:spPr>
          <a:xfrm>
            <a:off x="5277997" y="3700639"/>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7</a:t>
            </a:r>
            <a:endParaRPr lang="en-US" sz="1200" dirty="0"/>
          </a:p>
        </p:txBody>
      </p:sp>
      <p:sp>
        <p:nvSpPr>
          <p:cNvPr id="33" name="Text 31"/>
          <p:cNvSpPr/>
          <p:nvPr/>
        </p:nvSpPr>
        <p:spPr>
          <a:xfrm>
            <a:off x="5277997" y="3977349"/>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Vita quotidiana</a:t>
            </a:r>
            <a:endParaRPr lang="en-US" sz="1600" dirty="0"/>
          </a:p>
        </p:txBody>
      </p:sp>
      <p:sp>
        <p:nvSpPr>
          <p:cNvPr id="34" name="Text 32"/>
          <p:cNvSpPr/>
          <p:nvPr/>
        </p:nvSpPr>
        <p:spPr>
          <a:xfrm>
            <a:off x="5277997" y="4284597"/>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Casa, scuola, lavoro e i nostri dati</a:t>
            </a:r>
            <a:endParaRPr lang="en-US" sz="1300" dirty="0"/>
          </a:p>
        </p:txBody>
      </p:sp>
      <p:sp>
        <p:nvSpPr>
          <p:cNvPr id="35" name="Shape 33"/>
          <p:cNvSpPr/>
          <p:nvPr/>
        </p:nvSpPr>
        <p:spPr>
          <a:xfrm>
            <a:off x="7244072" y="3522928"/>
            <a:ext cx="1991431" cy="1851863"/>
          </a:xfrm>
          <a:prstGeom prst="roundRect">
            <a:avLst>
              <a:gd name="adj" fmla="val 5486"/>
            </a:avLst>
          </a:prstGeom>
          <a:solidFill>
            <a:srgbClr val="EBE6DA"/>
          </a:solidFill>
          <a:ln/>
        </p:spPr>
      </p:sp>
      <p:sp>
        <p:nvSpPr>
          <p:cNvPr id="36" name="Text 34"/>
          <p:cNvSpPr/>
          <p:nvPr/>
        </p:nvSpPr>
        <p:spPr>
          <a:xfrm>
            <a:off x="7421783" y="3700639"/>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8</a:t>
            </a:r>
            <a:endParaRPr lang="en-US" sz="1200" dirty="0"/>
          </a:p>
        </p:txBody>
      </p:sp>
      <p:sp>
        <p:nvSpPr>
          <p:cNvPr id="37" name="Text 35"/>
          <p:cNvSpPr/>
          <p:nvPr/>
        </p:nvSpPr>
        <p:spPr>
          <a:xfrm>
            <a:off x="7421783" y="3977349"/>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Avere paura?</a:t>
            </a:r>
            <a:endParaRPr lang="en-US" sz="1600" dirty="0"/>
          </a:p>
        </p:txBody>
      </p:sp>
      <p:sp>
        <p:nvSpPr>
          <p:cNvPr id="38" name="Text 36"/>
          <p:cNvSpPr/>
          <p:nvPr/>
        </p:nvSpPr>
        <p:spPr>
          <a:xfrm>
            <a:off x="7421783" y="4284597"/>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Rischi reali, opportunità e falsi allarmi</a:t>
            </a:r>
            <a:endParaRPr lang="en-US" sz="1300" dirty="0"/>
          </a:p>
        </p:txBody>
      </p:sp>
      <p:sp>
        <p:nvSpPr>
          <p:cNvPr id="39" name="Shape 37"/>
          <p:cNvSpPr/>
          <p:nvPr/>
        </p:nvSpPr>
        <p:spPr>
          <a:xfrm>
            <a:off x="9387858" y="3522928"/>
            <a:ext cx="1991431" cy="1851863"/>
          </a:xfrm>
          <a:prstGeom prst="roundRect">
            <a:avLst>
              <a:gd name="adj" fmla="val 5486"/>
            </a:avLst>
          </a:prstGeom>
          <a:solidFill>
            <a:srgbClr val="1B1F2A"/>
          </a:solidFill>
          <a:ln/>
        </p:spPr>
      </p:sp>
      <p:sp>
        <p:nvSpPr>
          <p:cNvPr id="40" name="Text 38"/>
          <p:cNvSpPr/>
          <p:nvPr/>
        </p:nvSpPr>
        <p:spPr>
          <a:xfrm>
            <a:off x="9565570" y="3700639"/>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9</a:t>
            </a:r>
            <a:endParaRPr lang="en-US" sz="1200" dirty="0"/>
          </a:p>
        </p:txBody>
      </p:sp>
      <p:sp>
        <p:nvSpPr>
          <p:cNvPr id="41" name="Text 39"/>
          <p:cNvSpPr/>
          <p:nvPr/>
        </p:nvSpPr>
        <p:spPr>
          <a:xfrm>
            <a:off x="9565570" y="3977349"/>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F1EA"/>
                </a:solidFill>
                <a:latin typeface="Inter" pitchFamily="34" charset="0"/>
                <a:ea typeface="Inter" pitchFamily="34" charset="-122"/>
                <a:cs typeface="Inter" pitchFamily="34" charset="-120"/>
              </a:rPr>
              <a:t>E noi?</a:t>
            </a:r>
            <a:endParaRPr lang="en-US" sz="1600" dirty="0"/>
          </a:p>
        </p:txBody>
      </p:sp>
      <p:sp>
        <p:nvSpPr>
          <p:cNvPr id="42" name="Text 40"/>
          <p:cNvSpPr/>
          <p:nvPr/>
        </p:nvSpPr>
        <p:spPr>
          <a:xfrm>
            <a:off x="9565570" y="4284597"/>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C9C5BC"/>
                </a:solidFill>
                <a:latin typeface="Inter" pitchFamily="34" charset="0"/>
                <a:ea typeface="Inter" pitchFamily="34" charset="-122"/>
                <a:cs typeface="Inter" pitchFamily="34" charset="-120"/>
              </a:rPr>
              <a:t>Quale umanità vogliamo costruire</a:t>
            </a:r>
            <a:endParaRPr lang="en-US" sz="1300" dirty="0"/>
          </a:p>
        </p:txBody>
      </p:sp>
      <p:sp>
        <p:nvSpPr>
          <p:cNvPr id="43" name="Text 41"/>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44" name="Text 42"/>
          <p:cNvSpPr/>
          <p:nvPr/>
        </p:nvSpPr>
        <p:spPr>
          <a:xfrm>
            <a:off x="11139201" y="6238435"/>
            <a:ext cx="239867"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Dalle origini agli inverni dell'AI</a:t>
            </a:r>
            <a:endParaRPr lang="en-US" sz="3600" dirty="0"/>
          </a:p>
        </p:txBody>
      </p:sp>
      <p:sp>
        <p:nvSpPr>
          <p:cNvPr id="4" name="Shape 2"/>
          <p:cNvSpPr/>
          <p:nvPr/>
        </p:nvSpPr>
        <p:spPr>
          <a:xfrm>
            <a:off x="812712" y="2150864"/>
            <a:ext cx="1991431" cy="0"/>
          </a:xfrm>
          <a:prstGeom prst="line">
            <a:avLst/>
          </a:prstGeom>
          <a:noFill/>
          <a:ln w="25400">
            <a:solidFill>
              <a:srgbClr val="2F5F93"/>
            </a:solidFill>
            <a:prstDash val="solid"/>
          </a:ln>
        </p:spPr>
      </p:sp>
      <p:sp>
        <p:nvSpPr>
          <p:cNvPr id="5" name="Text 3"/>
          <p:cNvSpPr/>
          <p:nvPr/>
        </p:nvSpPr>
        <p:spPr>
          <a:xfrm>
            <a:off x="812712" y="2311687"/>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1950</a:t>
            </a:r>
            <a:endParaRPr lang="en-US" sz="2800" dirty="0"/>
          </a:p>
        </p:txBody>
      </p:sp>
      <p:sp>
        <p:nvSpPr>
          <p:cNvPr id="6" name="Text 4"/>
          <p:cNvSpPr/>
          <p:nvPr/>
        </p:nvSpPr>
        <p:spPr>
          <a:xfrm>
            <a:off x="812712" y="2911080"/>
            <a:ext cx="2051173"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L'IDEA</a:t>
            </a:r>
            <a:endParaRPr lang="en-US" sz="1200" dirty="0"/>
          </a:p>
        </p:txBody>
      </p:sp>
      <p:sp>
        <p:nvSpPr>
          <p:cNvPr id="7" name="Text 5"/>
          <p:cNvSpPr/>
          <p:nvPr/>
        </p:nvSpPr>
        <p:spPr>
          <a:xfrm>
            <a:off x="812712" y="3225823"/>
            <a:ext cx="2051173" cy="4518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Alan Turing si chiede se le macchine possano pensare</a:t>
            </a:r>
            <a:endParaRPr lang="en-US" sz="1200" dirty="0"/>
          </a:p>
        </p:txBody>
      </p:sp>
      <p:sp>
        <p:nvSpPr>
          <p:cNvPr id="8" name="Shape 6"/>
          <p:cNvSpPr/>
          <p:nvPr/>
        </p:nvSpPr>
        <p:spPr>
          <a:xfrm>
            <a:off x="2956498" y="2150864"/>
            <a:ext cx="1991431" cy="0"/>
          </a:xfrm>
          <a:prstGeom prst="line">
            <a:avLst/>
          </a:prstGeom>
          <a:noFill/>
          <a:ln w="25400">
            <a:solidFill>
              <a:srgbClr val="2F5F93"/>
            </a:solidFill>
            <a:prstDash val="solid"/>
          </a:ln>
        </p:spPr>
      </p:sp>
      <p:sp>
        <p:nvSpPr>
          <p:cNvPr id="9" name="Text 7"/>
          <p:cNvSpPr/>
          <p:nvPr/>
        </p:nvSpPr>
        <p:spPr>
          <a:xfrm>
            <a:off x="2956498" y="2311687"/>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1956</a:t>
            </a:r>
            <a:endParaRPr lang="en-US" sz="2800" dirty="0"/>
          </a:p>
        </p:txBody>
      </p:sp>
      <p:sp>
        <p:nvSpPr>
          <p:cNvPr id="10" name="Text 8"/>
          <p:cNvSpPr/>
          <p:nvPr/>
        </p:nvSpPr>
        <p:spPr>
          <a:xfrm>
            <a:off x="2956498" y="2911080"/>
            <a:ext cx="2051173"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IL NOME</a:t>
            </a:r>
            <a:endParaRPr lang="en-US" sz="1200" dirty="0"/>
          </a:p>
        </p:txBody>
      </p:sp>
      <p:sp>
        <p:nvSpPr>
          <p:cNvPr id="11" name="Text 9"/>
          <p:cNvSpPr/>
          <p:nvPr/>
        </p:nvSpPr>
        <p:spPr>
          <a:xfrm>
            <a:off x="2956498" y="3225823"/>
            <a:ext cx="2051173" cy="87824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A Dartmouth nasce il termine «intelligenza artificiale». Grandi promesse</a:t>
            </a:r>
            <a:endParaRPr lang="en-US" sz="1200" dirty="0"/>
          </a:p>
        </p:txBody>
      </p:sp>
      <p:sp>
        <p:nvSpPr>
          <p:cNvPr id="12" name="Shape 10"/>
          <p:cNvSpPr/>
          <p:nvPr/>
        </p:nvSpPr>
        <p:spPr>
          <a:xfrm>
            <a:off x="5100285" y="2150864"/>
            <a:ext cx="1991431" cy="0"/>
          </a:xfrm>
          <a:prstGeom prst="line">
            <a:avLst/>
          </a:prstGeom>
          <a:noFill/>
          <a:ln w="25400">
            <a:solidFill>
              <a:srgbClr val="8A8F99"/>
            </a:solidFill>
            <a:prstDash val="solid"/>
          </a:ln>
        </p:spPr>
      </p:sp>
      <p:sp>
        <p:nvSpPr>
          <p:cNvPr id="13" name="Text 11"/>
          <p:cNvSpPr/>
          <p:nvPr/>
        </p:nvSpPr>
        <p:spPr>
          <a:xfrm>
            <a:off x="5100285" y="2311687"/>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5A5F6B"/>
                </a:solidFill>
                <a:latin typeface="Space Grotesk" pitchFamily="34" charset="0"/>
                <a:ea typeface="Space Grotesk" pitchFamily="34" charset="-122"/>
                <a:cs typeface="Space Grotesk" pitchFamily="34" charset="-120"/>
              </a:rPr>
              <a:t>1974–80</a:t>
            </a:r>
            <a:endParaRPr lang="en-US" sz="2800" dirty="0"/>
          </a:p>
        </p:txBody>
      </p:sp>
      <p:sp>
        <p:nvSpPr>
          <p:cNvPr id="14" name="Text 12"/>
          <p:cNvSpPr/>
          <p:nvPr/>
        </p:nvSpPr>
        <p:spPr>
          <a:xfrm>
            <a:off x="5100285" y="2911080"/>
            <a:ext cx="2051173"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A5F6B"/>
                </a:solidFill>
                <a:latin typeface="Inter" pitchFamily="34" charset="0"/>
                <a:ea typeface="Inter" pitchFamily="34" charset="-122"/>
                <a:cs typeface="Inter" pitchFamily="34" charset="-120"/>
              </a:rPr>
              <a:t>PRIMO INVERNO</a:t>
            </a:r>
            <a:endParaRPr lang="en-US" sz="1200" dirty="0"/>
          </a:p>
        </p:txBody>
      </p:sp>
      <p:sp>
        <p:nvSpPr>
          <p:cNvPr id="15" name="Text 13"/>
          <p:cNvSpPr/>
          <p:nvPr/>
        </p:nvSpPr>
        <p:spPr>
          <a:xfrm>
            <a:off x="5100285" y="3225823"/>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D424D"/>
                </a:solidFill>
                <a:latin typeface="Inter" pitchFamily="34" charset="0"/>
                <a:ea typeface="Inter" pitchFamily="34" charset="-122"/>
                <a:cs typeface="Inter" pitchFamily="34" charset="-120"/>
              </a:rPr>
              <a:t>Computer lenti e pochi dati: i risultati non arrivano e i fondi vengono tagliati</a:t>
            </a:r>
            <a:endParaRPr lang="en-US" sz="1200" dirty="0"/>
          </a:p>
        </p:txBody>
      </p:sp>
      <p:sp>
        <p:nvSpPr>
          <p:cNvPr id="16" name="Shape 14"/>
          <p:cNvSpPr/>
          <p:nvPr/>
        </p:nvSpPr>
        <p:spPr>
          <a:xfrm>
            <a:off x="7244072" y="2150864"/>
            <a:ext cx="1991431" cy="0"/>
          </a:xfrm>
          <a:prstGeom prst="line">
            <a:avLst/>
          </a:prstGeom>
          <a:noFill/>
          <a:ln w="25400">
            <a:solidFill>
              <a:srgbClr val="2F5F93"/>
            </a:solidFill>
            <a:prstDash val="solid"/>
          </a:ln>
        </p:spPr>
      </p:sp>
      <p:sp>
        <p:nvSpPr>
          <p:cNvPr id="17" name="Text 15"/>
          <p:cNvSpPr/>
          <p:nvPr/>
        </p:nvSpPr>
        <p:spPr>
          <a:xfrm>
            <a:off x="7244072" y="2311687"/>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anni '80</a:t>
            </a:r>
            <a:endParaRPr lang="en-US" sz="2800" dirty="0"/>
          </a:p>
        </p:txBody>
      </p:sp>
      <p:sp>
        <p:nvSpPr>
          <p:cNvPr id="18" name="Text 16"/>
          <p:cNvSpPr/>
          <p:nvPr/>
        </p:nvSpPr>
        <p:spPr>
          <a:xfrm>
            <a:off x="7244072" y="2911080"/>
            <a:ext cx="2051173"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SISTEMI ESPERTI</a:t>
            </a:r>
            <a:endParaRPr lang="en-US" sz="1200" dirty="0"/>
          </a:p>
        </p:txBody>
      </p:sp>
      <p:sp>
        <p:nvSpPr>
          <p:cNvPr id="19" name="Text 17"/>
          <p:cNvSpPr/>
          <p:nvPr/>
        </p:nvSpPr>
        <p:spPr>
          <a:xfrm>
            <a:off x="7244072" y="3225823"/>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Le aziende adottano l'AI a regole: migliaia di istruzioni «se… allora»</a:t>
            </a:r>
            <a:endParaRPr lang="en-US" sz="1200" dirty="0"/>
          </a:p>
        </p:txBody>
      </p:sp>
      <p:sp>
        <p:nvSpPr>
          <p:cNvPr id="20" name="Shape 18"/>
          <p:cNvSpPr/>
          <p:nvPr/>
        </p:nvSpPr>
        <p:spPr>
          <a:xfrm>
            <a:off x="9387858" y="2150864"/>
            <a:ext cx="1991431" cy="0"/>
          </a:xfrm>
          <a:prstGeom prst="line">
            <a:avLst/>
          </a:prstGeom>
          <a:noFill/>
          <a:ln w="25400">
            <a:solidFill>
              <a:srgbClr val="8A8F99"/>
            </a:solidFill>
            <a:prstDash val="solid"/>
          </a:ln>
        </p:spPr>
      </p:sp>
      <p:sp>
        <p:nvSpPr>
          <p:cNvPr id="21" name="Text 19"/>
          <p:cNvSpPr/>
          <p:nvPr/>
        </p:nvSpPr>
        <p:spPr>
          <a:xfrm>
            <a:off x="9387858" y="2311687"/>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5A5F6B"/>
                </a:solidFill>
                <a:latin typeface="Space Grotesk" pitchFamily="34" charset="0"/>
                <a:ea typeface="Space Grotesk" pitchFamily="34" charset="-122"/>
                <a:cs typeface="Space Grotesk" pitchFamily="34" charset="-120"/>
              </a:rPr>
              <a:t>1987–93</a:t>
            </a:r>
            <a:endParaRPr lang="en-US" sz="2800" dirty="0"/>
          </a:p>
        </p:txBody>
      </p:sp>
      <p:sp>
        <p:nvSpPr>
          <p:cNvPr id="22" name="Text 20"/>
          <p:cNvSpPr/>
          <p:nvPr/>
        </p:nvSpPr>
        <p:spPr>
          <a:xfrm>
            <a:off x="9387858" y="2911080"/>
            <a:ext cx="2051173"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A5F6B"/>
                </a:solidFill>
                <a:latin typeface="Inter" pitchFamily="34" charset="0"/>
                <a:ea typeface="Inter" pitchFamily="34" charset="-122"/>
                <a:cs typeface="Inter" pitchFamily="34" charset="-120"/>
              </a:rPr>
              <a:t>SECONDO INVERNO</a:t>
            </a:r>
            <a:endParaRPr lang="en-US" sz="1200" dirty="0"/>
          </a:p>
        </p:txBody>
      </p:sp>
      <p:sp>
        <p:nvSpPr>
          <p:cNvPr id="23" name="Text 21"/>
          <p:cNvSpPr/>
          <p:nvPr/>
        </p:nvSpPr>
        <p:spPr>
          <a:xfrm>
            <a:off x="9387858" y="3225823"/>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D424D"/>
                </a:solidFill>
                <a:latin typeface="Inter" pitchFamily="34" charset="0"/>
                <a:ea typeface="Inter" pitchFamily="34" charset="-122"/>
                <a:cs typeface="Inter" pitchFamily="34" charset="-120"/>
              </a:rPr>
              <a:t>Regole fragili e costose da mantenere: il mercato crolla</a:t>
            </a:r>
            <a:endParaRPr lang="en-US" sz="1200" dirty="0"/>
          </a:p>
        </p:txBody>
      </p:sp>
      <p:sp>
        <p:nvSpPr>
          <p:cNvPr id="24" name="Text 22"/>
          <p:cNvSpPr/>
          <p:nvPr/>
        </p:nvSpPr>
        <p:spPr>
          <a:xfrm>
            <a:off x="812712" y="4383374"/>
            <a:ext cx="10566577" cy="904214"/>
          </a:xfrm>
          <a:prstGeom prst="roundRect">
            <a:avLst>
              <a:gd name="adj" fmla="val 11236"/>
            </a:avLst>
          </a:prstGeom>
          <a:solidFill>
            <a:srgbClr val="1B1F2A"/>
          </a:solidFill>
          <a:ln/>
        </p:spPr>
        <p:txBody>
          <a:bodyPr wrap="square" lIns="274954" tIns="173442" rIns="0" bIns="147998" rtlCol="0" anchor="t">
            <a:normAutofit/>
          </a:bodyPr>
          <a:lstStyle/>
          <a:p>
            <a:pPr algn="l" indent="0" marL="0">
              <a:lnSpc>
                <a:spcPts val="1960"/>
              </a:lnSpc>
              <a:buNone/>
            </a:pPr>
            <a:r>
              <a:rPr lang="en-US" sz="1400" b="1" dirty="0">
                <a:solidFill>
                  <a:srgbClr val="F08A4B"/>
                </a:solidFill>
                <a:latin typeface="Inter" pitchFamily="34" charset="0"/>
                <a:ea typeface="Inter" pitchFamily="34" charset="-122"/>
                <a:cs typeface="Inter" pitchFamily="34" charset="-120"/>
              </a:rPr>
              <a:t>La lezione degli inverni.</a:t>
            </a:r>
            <a:r>
              <a:rPr lang="en-US" sz="1400" dirty="0">
                <a:solidFill>
                  <a:srgbClr val="F4F1EA"/>
                </a:solidFill>
                <a:latin typeface="Inter" pitchFamily="34" charset="0"/>
                <a:ea typeface="Inter" pitchFamily="34" charset="-122"/>
                <a:cs typeface="Inter" pitchFamily="34" charset="-120"/>
              </a:rPr>
              <a:t> Ogni volta che le promesse hanno superato i risultati, entusiasmo e investimenti sono crollati. Per funzionare davvero, l'AI aveva bisogno di più dati, più potenza di calcolo e metodi diversi.</a:t>
            </a:r>
            <a:endParaRPr lang="en-US" sz="1400" dirty="0"/>
          </a:p>
        </p:txBody>
      </p:sp>
      <p:sp>
        <p:nvSpPr>
          <p:cNvPr id="25" name="Text 23"/>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26" name="Text 24"/>
          <p:cNvSpPr/>
          <p:nvPr/>
        </p:nvSpPr>
        <p:spPr>
          <a:xfrm>
            <a:off x="11137988" y="6238435"/>
            <a:ext cx="241080"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2"/>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330634"/>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Dalla rinascita al Transformer</a:t>
            </a:r>
            <a:endParaRPr lang="en-US" sz="3600" dirty="0"/>
          </a:p>
        </p:txBody>
      </p:sp>
      <p:sp>
        <p:nvSpPr>
          <p:cNvPr id="4" name="Shape 2"/>
          <p:cNvSpPr/>
          <p:nvPr/>
        </p:nvSpPr>
        <p:spPr>
          <a:xfrm>
            <a:off x="812712" y="2150864"/>
            <a:ext cx="2527322" cy="0"/>
          </a:xfrm>
          <a:prstGeom prst="line">
            <a:avLst/>
          </a:prstGeom>
          <a:noFill/>
          <a:ln w="25400">
            <a:solidFill>
              <a:srgbClr val="2F5F93"/>
            </a:solidFill>
            <a:prstDash val="solid"/>
          </a:ln>
        </p:spPr>
      </p:sp>
      <p:sp>
        <p:nvSpPr>
          <p:cNvPr id="5" name="Text 3"/>
          <p:cNvSpPr/>
          <p:nvPr/>
        </p:nvSpPr>
        <p:spPr>
          <a:xfrm>
            <a:off x="812712" y="2311687"/>
            <a:ext cx="2603142"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anni '90</a:t>
            </a:r>
            <a:endParaRPr lang="en-US" sz="2800" dirty="0"/>
          </a:p>
        </p:txBody>
      </p:sp>
      <p:sp>
        <p:nvSpPr>
          <p:cNvPr id="6" name="Text 4"/>
          <p:cNvSpPr/>
          <p:nvPr/>
        </p:nvSpPr>
        <p:spPr>
          <a:xfrm>
            <a:off x="812712" y="2911078"/>
            <a:ext cx="2603142"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LA RIPRESA</a:t>
            </a:r>
            <a:endParaRPr lang="en-US" sz="1200" dirty="0"/>
          </a:p>
        </p:txBody>
      </p:sp>
      <p:sp>
        <p:nvSpPr>
          <p:cNvPr id="7" name="Text 5"/>
          <p:cNvSpPr/>
          <p:nvPr/>
        </p:nvSpPr>
        <p:spPr>
          <a:xfrm>
            <a:off x="812712" y="3225822"/>
            <a:ext cx="2603142"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L'AI torna a crescere, senza clamore, con metodi statistici che imparano dai dati</a:t>
            </a:r>
            <a:endParaRPr lang="en-US" sz="1200" dirty="0"/>
          </a:p>
        </p:txBody>
      </p:sp>
      <p:sp>
        <p:nvSpPr>
          <p:cNvPr id="8" name="Shape 6"/>
          <p:cNvSpPr/>
          <p:nvPr/>
        </p:nvSpPr>
        <p:spPr>
          <a:xfrm>
            <a:off x="3492390" y="2150864"/>
            <a:ext cx="2527432" cy="0"/>
          </a:xfrm>
          <a:prstGeom prst="line">
            <a:avLst/>
          </a:prstGeom>
          <a:noFill/>
          <a:ln w="25400">
            <a:solidFill>
              <a:srgbClr val="2F5F93"/>
            </a:solidFill>
            <a:prstDash val="solid"/>
          </a:ln>
        </p:spPr>
      </p:sp>
      <p:sp>
        <p:nvSpPr>
          <p:cNvPr id="9" name="Text 7"/>
          <p:cNvSpPr/>
          <p:nvPr/>
        </p:nvSpPr>
        <p:spPr>
          <a:xfrm>
            <a:off x="3492390" y="2311687"/>
            <a:ext cx="2603255"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1997</a:t>
            </a:r>
            <a:endParaRPr lang="en-US" sz="2800" dirty="0"/>
          </a:p>
        </p:txBody>
      </p:sp>
      <p:sp>
        <p:nvSpPr>
          <p:cNvPr id="10" name="Text 8"/>
          <p:cNvSpPr/>
          <p:nvPr/>
        </p:nvSpPr>
        <p:spPr>
          <a:xfrm>
            <a:off x="3492390" y="2911078"/>
            <a:ext cx="2603255"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DEEP BLUE</a:t>
            </a:r>
            <a:endParaRPr lang="en-US" sz="1200" dirty="0"/>
          </a:p>
        </p:txBody>
      </p:sp>
      <p:sp>
        <p:nvSpPr>
          <p:cNvPr id="11" name="Text 9"/>
          <p:cNvSpPr/>
          <p:nvPr/>
        </p:nvSpPr>
        <p:spPr>
          <a:xfrm>
            <a:off x="3492390" y="3225822"/>
            <a:ext cx="2603255"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IBM batte Kasparov a scacchi, ancora con regole e forza di calcolo</a:t>
            </a:r>
            <a:endParaRPr lang="en-US" sz="1200" dirty="0"/>
          </a:p>
        </p:txBody>
      </p:sp>
      <p:sp>
        <p:nvSpPr>
          <p:cNvPr id="12" name="Shape 10"/>
          <p:cNvSpPr/>
          <p:nvPr/>
        </p:nvSpPr>
        <p:spPr>
          <a:xfrm>
            <a:off x="6172178" y="2150864"/>
            <a:ext cx="2527322" cy="0"/>
          </a:xfrm>
          <a:prstGeom prst="line">
            <a:avLst/>
          </a:prstGeom>
          <a:noFill/>
          <a:ln w="25400">
            <a:solidFill>
              <a:srgbClr val="2F5F93"/>
            </a:solidFill>
            <a:prstDash val="solid"/>
          </a:ln>
        </p:spPr>
      </p:sp>
      <p:sp>
        <p:nvSpPr>
          <p:cNvPr id="13" name="Text 11"/>
          <p:cNvSpPr/>
          <p:nvPr/>
        </p:nvSpPr>
        <p:spPr>
          <a:xfrm>
            <a:off x="6172178" y="2311687"/>
            <a:ext cx="2603142"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2012</a:t>
            </a:r>
            <a:endParaRPr lang="en-US" sz="2800" dirty="0"/>
          </a:p>
        </p:txBody>
      </p:sp>
      <p:sp>
        <p:nvSpPr>
          <p:cNvPr id="14" name="Text 12"/>
          <p:cNvSpPr/>
          <p:nvPr/>
        </p:nvSpPr>
        <p:spPr>
          <a:xfrm>
            <a:off x="6172178" y="2911078"/>
            <a:ext cx="2603142"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DEEP LEARNING</a:t>
            </a:r>
            <a:endParaRPr lang="en-US" sz="1200" dirty="0"/>
          </a:p>
        </p:txBody>
      </p:sp>
      <p:sp>
        <p:nvSpPr>
          <p:cNvPr id="15" name="Text 13"/>
          <p:cNvSpPr/>
          <p:nvPr/>
        </p:nvSpPr>
        <p:spPr>
          <a:xfrm>
            <a:off x="6172178" y="3225822"/>
            <a:ext cx="2603142"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Con tanti dati e le schede grafiche, le reti neurali riconoscono le immagini</a:t>
            </a:r>
            <a:endParaRPr lang="en-US" sz="1200" dirty="0"/>
          </a:p>
        </p:txBody>
      </p:sp>
      <p:sp>
        <p:nvSpPr>
          <p:cNvPr id="16" name="Shape 14"/>
          <p:cNvSpPr/>
          <p:nvPr/>
        </p:nvSpPr>
        <p:spPr>
          <a:xfrm>
            <a:off x="8851857" y="2150864"/>
            <a:ext cx="2527432" cy="0"/>
          </a:xfrm>
          <a:prstGeom prst="line">
            <a:avLst/>
          </a:prstGeom>
          <a:noFill/>
          <a:ln w="25400">
            <a:solidFill>
              <a:srgbClr val="B04A17"/>
            </a:solidFill>
            <a:prstDash val="solid"/>
          </a:ln>
        </p:spPr>
      </p:sp>
      <p:sp>
        <p:nvSpPr>
          <p:cNvPr id="17" name="Text 15"/>
          <p:cNvSpPr/>
          <p:nvPr/>
        </p:nvSpPr>
        <p:spPr>
          <a:xfrm>
            <a:off x="8851857" y="2311687"/>
            <a:ext cx="2603255"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B04A17"/>
                </a:solidFill>
                <a:latin typeface="Space Grotesk" pitchFamily="34" charset="0"/>
                <a:ea typeface="Space Grotesk" pitchFamily="34" charset="-122"/>
                <a:cs typeface="Space Grotesk" pitchFamily="34" charset="-120"/>
              </a:rPr>
              <a:t>2017</a:t>
            </a:r>
            <a:endParaRPr lang="en-US" sz="2800" dirty="0"/>
          </a:p>
        </p:txBody>
      </p:sp>
      <p:sp>
        <p:nvSpPr>
          <p:cNvPr id="18" name="Text 16"/>
          <p:cNvSpPr/>
          <p:nvPr/>
        </p:nvSpPr>
        <p:spPr>
          <a:xfrm>
            <a:off x="8851857" y="2911078"/>
            <a:ext cx="2603255"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TRANSFORMER</a:t>
            </a:r>
            <a:endParaRPr lang="en-US" sz="1200" dirty="0"/>
          </a:p>
        </p:txBody>
      </p:sp>
      <p:sp>
        <p:nvSpPr>
          <p:cNvPr id="19" name="Text 17"/>
          <p:cNvSpPr/>
          <p:nvPr/>
        </p:nvSpPr>
        <p:spPr>
          <a:xfrm>
            <a:off x="8851857" y="3225822"/>
            <a:ext cx="2603255" cy="4518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Google presenta l'architettura alla base dei modelli linguistici attuali</a:t>
            </a:r>
            <a:endParaRPr lang="en-US" sz="1200" dirty="0"/>
          </a:p>
        </p:txBody>
      </p:sp>
      <p:sp>
        <p:nvSpPr>
          <p:cNvPr id="20" name="Text 18"/>
          <p:cNvSpPr/>
          <p:nvPr/>
        </p:nvSpPr>
        <p:spPr>
          <a:xfrm>
            <a:off x="812712" y="4170164"/>
            <a:ext cx="10566577" cy="1153142"/>
          </a:xfrm>
          <a:prstGeom prst="roundRect">
            <a:avLst>
              <a:gd name="adj" fmla="val 8811"/>
            </a:avLst>
          </a:prstGeom>
          <a:solidFill>
            <a:srgbClr val="1B1F2A"/>
          </a:solidFill>
          <a:ln/>
        </p:spPr>
        <p:txBody>
          <a:bodyPr wrap="square" lIns="274954" tIns="173442" rIns="0" bIns="147998" rtlCol="0" anchor="t">
            <a:normAutofit/>
          </a:bodyPr>
          <a:lstStyle/>
          <a:p>
            <a:pPr algn="l" indent="0" marL="0">
              <a:lnSpc>
                <a:spcPts val="1960"/>
              </a:lnSpc>
              <a:buNone/>
            </a:pPr>
            <a:r>
              <a:rPr lang="en-US" sz="1400" b="1" dirty="0">
                <a:solidFill>
                  <a:srgbClr val="F08A4B"/>
                </a:solidFill>
                <a:latin typeface="Inter" pitchFamily="34" charset="0"/>
                <a:ea typeface="Inter" pitchFamily="34" charset="-122"/>
                <a:cs typeface="Inter" pitchFamily="34" charset="-120"/>
              </a:rPr>
              <a:t>Il Transformer, in breve.</a:t>
            </a:r>
            <a:r>
              <a:rPr lang="en-US" sz="1400" dirty="0">
                <a:solidFill>
                  <a:srgbClr val="F4F1EA"/>
                </a:solidFill>
                <a:latin typeface="Inter" pitchFamily="34" charset="0"/>
                <a:ea typeface="Inter" pitchFamily="34" charset="-122"/>
                <a:cs typeface="Inter" pitchFamily="34" charset="-120"/>
              </a:rPr>
              <a:t> Legge tutta la frase in una volta e, per ogni parola, valuta quanto contano tutte le altre: è il meccanismo di «attenzione». In «Il cane non ha attraversato la strada perché era stanco», capisce che a essere stanco è il cane, non la strada.</a:t>
            </a:r>
            <a:endParaRPr lang="en-US" sz="1400" dirty="0"/>
          </a:p>
        </p:txBody>
      </p:sp>
      <p:sp>
        <p:nvSpPr>
          <p:cNvPr id="21" name="Text 19"/>
          <p:cNvSpPr/>
          <p:nvPr/>
        </p:nvSpPr>
        <p:spPr>
          <a:xfrm>
            <a:off x="812712" y="6238433"/>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22" name="Text 20"/>
          <p:cNvSpPr/>
          <p:nvPr/>
        </p:nvSpPr>
        <p:spPr>
          <a:xfrm>
            <a:off x="11133689" y="6238433"/>
            <a:ext cx="245379"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Gli ultimi quattro anni</a:t>
            </a:r>
            <a:endParaRPr lang="en-US" sz="3600" dirty="0"/>
          </a:p>
        </p:txBody>
      </p:sp>
      <p:sp>
        <p:nvSpPr>
          <p:cNvPr id="4" name="Shape 2"/>
          <p:cNvSpPr/>
          <p:nvPr/>
        </p:nvSpPr>
        <p:spPr>
          <a:xfrm>
            <a:off x="812712" y="2150864"/>
            <a:ext cx="1991431" cy="0"/>
          </a:xfrm>
          <a:prstGeom prst="line">
            <a:avLst/>
          </a:prstGeom>
          <a:noFill/>
          <a:ln w="25400">
            <a:solidFill>
              <a:srgbClr val="2F5F93"/>
            </a:solidFill>
            <a:prstDash val="solid"/>
          </a:ln>
        </p:spPr>
      </p:sp>
      <p:sp>
        <p:nvSpPr>
          <p:cNvPr id="5" name="Text 3"/>
          <p:cNvSpPr/>
          <p:nvPr/>
        </p:nvSpPr>
        <p:spPr>
          <a:xfrm>
            <a:off x="812712" y="2311688"/>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2022</a:t>
            </a:r>
            <a:endParaRPr lang="en-US" sz="2800" dirty="0"/>
          </a:p>
        </p:txBody>
      </p:sp>
      <p:sp>
        <p:nvSpPr>
          <p:cNvPr id="6" name="Text 4"/>
          <p:cNvSpPr/>
          <p:nvPr/>
        </p:nvSpPr>
        <p:spPr>
          <a:xfrm>
            <a:off x="812712" y="2911078"/>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ChatGPT porta l'AI generativa nelle mani di tutti</a:t>
            </a:r>
            <a:endParaRPr lang="en-US" sz="1200" dirty="0"/>
          </a:p>
        </p:txBody>
      </p:sp>
      <p:sp>
        <p:nvSpPr>
          <p:cNvPr id="7" name="Shape 5"/>
          <p:cNvSpPr/>
          <p:nvPr/>
        </p:nvSpPr>
        <p:spPr>
          <a:xfrm>
            <a:off x="2956498" y="2150864"/>
            <a:ext cx="1991431" cy="0"/>
          </a:xfrm>
          <a:prstGeom prst="line">
            <a:avLst/>
          </a:prstGeom>
          <a:noFill/>
          <a:ln w="25400">
            <a:solidFill>
              <a:srgbClr val="2F5F93"/>
            </a:solidFill>
            <a:prstDash val="solid"/>
          </a:ln>
        </p:spPr>
      </p:sp>
      <p:sp>
        <p:nvSpPr>
          <p:cNvPr id="8" name="Text 6"/>
          <p:cNvSpPr/>
          <p:nvPr/>
        </p:nvSpPr>
        <p:spPr>
          <a:xfrm>
            <a:off x="2956498" y="2311688"/>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2023</a:t>
            </a:r>
            <a:endParaRPr lang="en-US" sz="2800" dirty="0"/>
          </a:p>
        </p:txBody>
      </p:sp>
      <p:sp>
        <p:nvSpPr>
          <p:cNvPr id="9" name="Text 7"/>
          <p:cNvSpPr/>
          <p:nvPr/>
        </p:nvSpPr>
        <p:spPr>
          <a:xfrm>
            <a:off x="2956498" y="2911078"/>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Modelli multimodali: testo e immagini nello stesso modello</a:t>
            </a:r>
            <a:endParaRPr lang="en-US" sz="1200" dirty="0"/>
          </a:p>
        </p:txBody>
      </p:sp>
      <p:sp>
        <p:nvSpPr>
          <p:cNvPr id="10" name="Shape 8"/>
          <p:cNvSpPr/>
          <p:nvPr/>
        </p:nvSpPr>
        <p:spPr>
          <a:xfrm>
            <a:off x="5100285" y="2150864"/>
            <a:ext cx="1991431" cy="0"/>
          </a:xfrm>
          <a:prstGeom prst="line">
            <a:avLst/>
          </a:prstGeom>
          <a:noFill/>
          <a:ln w="25400">
            <a:solidFill>
              <a:srgbClr val="2F5F93"/>
            </a:solidFill>
            <a:prstDash val="solid"/>
          </a:ln>
        </p:spPr>
      </p:sp>
      <p:sp>
        <p:nvSpPr>
          <p:cNvPr id="11" name="Text 9"/>
          <p:cNvSpPr/>
          <p:nvPr/>
        </p:nvSpPr>
        <p:spPr>
          <a:xfrm>
            <a:off x="5100285" y="2311688"/>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2024</a:t>
            </a:r>
            <a:endParaRPr lang="en-US" sz="2800" dirty="0"/>
          </a:p>
        </p:txBody>
      </p:sp>
      <p:sp>
        <p:nvSpPr>
          <p:cNvPr id="12" name="Text 10"/>
          <p:cNvSpPr/>
          <p:nvPr/>
        </p:nvSpPr>
        <p:spPr>
          <a:xfrm>
            <a:off x="5100285" y="2911078"/>
            <a:ext cx="2051173" cy="87824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Modelli che «ragionano»: elaborano passaggi intermedi prima di rispondere</a:t>
            </a:r>
            <a:endParaRPr lang="en-US" sz="1200" dirty="0"/>
          </a:p>
        </p:txBody>
      </p:sp>
      <p:sp>
        <p:nvSpPr>
          <p:cNvPr id="13" name="Shape 11"/>
          <p:cNvSpPr/>
          <p:nvPr/>
        </p:nvSpPr>
        <p:spPr>
          <a:xfrm>
            <a:off x="7244072" y="2150864"/>
            <a:ext cx="1991431" cy="0"/>
          </a:xfrm>
          <a:prstGeom prst="line">
            <a:avLst/>
          </a:prstGeom>
          <a:noFill/>
          <a:ln w="25400">
            <a:solidFill>
              <a:srgbClr val="2F5F93"/>
            </a:solidFill>
            <a:prstDash val="solid"/>
          </a:ln>
        </p:spPr>
      </p:sp>
      <p:sp>
        <p:nvSpPr>
          <p:cNvPr id="14" name="Text 12"/>
          <p:cNvSpPr/>
          <p:nvPr/>
        </p:nvSpPr>
        <p:spPr>
          <a:xfrm>
            <a:off x="7244072" y="2311688"/>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2F5F93"/>
                </a:solidFill>
                <a:latin typeface="Space Grotesk" pitchFamily="34" charset="0"/>
                <a:ea typeface="Space Grotesk" pitchFamily="34" charset="-122"/>
                <a:cs typeface="Space Grotesk" pitchFamily="34" charset="-120"/>
              </a:rPr>
              <a:t>2024</a:t>
            </a:r>
            <a:endParaRPr lang="en-US" sz="2800" dirty="0"/>
          </a:p>
        </p:txBody>
      </p:sp>
      <p:sp>
        <p:nvSpPr>
          <p:cNvPr id="15" name="Text 13"/>
          <p:cNvSpPr/>
          <p:nvPr/>
        </p:nvSpPr>
        <p:spPr>
          <a:xfrm>
            <a:off x="7244072" y="2911078"/>
            <a:ext cx="2051173" cy="4518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Entra in vigore l'AI Act, la prima legge europea sull'AI</a:t>
            </a:r>
            <a:endParaRPr lang="en-US" sz="1200" dirty="0"/>
          </a:p>
        </p:txBody>
      </p:sp>
      <p:sp>
        <p:nvSpPr>
          <p:cNvPr id="16" name="Shape 14"/>
          <p:cNvSpPr/>
          <p:nvPr/>
        </p:nvSpPr>
        <p:spPr>
          <a:xfrm>
            <a:off x="9387858" y="2150864"/>
            <a:ext cx="1991431" cy="0"/>
          </a:xfrm>
          <a:prstGeom prst="line">
            <a:avLst/>
          </a:prstGeom>
          <a:noFill/>
          <a:ln w="25400">
            <a:solidFill>
              <a:srgbClr val="B04A17"/>
            </a:solidFill>
            <a:prstDash val="solid"/>
          </a:ln>
        </p:spPr>
      </p:sp>
      <p:sp>
        <p:nvSpPr>
          <p:cNvPr id="17" name="Text 15"/>
          <p:cNvSpPr/>
          <p:nvPr/>
        </p:nvSpPr>
        <p:spPr>
          <a:xfrm>
            <a:off x="9387858" y="2311688"/>
            <a:ext cx="2051173"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B04A17"/>
                </a:solidFill>
                <a:latin typeface="Space Grotesk" pitchFamily="34" charset="0"/>
                <a:ea typeface="Space Grotesk" pitchFamily="34" charset="-122"/>
                <a:cs typeface="Space Grotesk" pitchFamily="34" charset="-120"/>
              </a:rPr>
              <a:t>2025–26</a:t>
            </a:r>
            <a:endParaRPr lang="en-US" sz="2800" dirty="0"/>
          </a:p>
        </p:txBody>
      </p:sp>
      <p:sp>
        <p:nvSpPr>
          <p:cNvPr id="18" name="Text 16"/>
          <p:cNvSpPr/>
          <p:nvPr/>
        </p:nvSpPr>
        <p:spPr>
          <a:xfrm>
            <a:off x="9387858" y="2911078"/>
            <a:ext cx="2051173" cy="66503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B1F2A"/>
                </a:solidFill>
                <a:latin typeface="Inter" pitchFamily="34" charset="0"/>
                <a:ea typeface="Inter" pitchFamily="34" charset="-122"/>
                <a:cs typeface="Inter" pitchFamily="34" charset="-120"/>
              </a:rPr>
              <a:t>Agenti: l'AI pianifica, usa strumenti e porta a termine compiti</a:t>
            </a:r>
            <a:endParaRPr lang="en-US" sz="1200" dirty="0"/>
          </a:p>
        </p:txBody>
      </p:sp>
      <p:sp>
        <p:nvSpPr>
          <p:cNvPr id="19" name="Text 17"/>
          <p:cNvSpPr/>
          <p:nvPr/>
        </p:nvSpPr>
        <p:spPr>
          <a:xfrm>
            <a:off x="812712" y="4068632"/>
            <a:ext cx="10566577" cy="1153142"/>
          </a:xfrm>
          <a:prstGeom prst="roundRect">
            <a:avLst>
              <a:gd name="adj" fmla="val 8811"/>
            </a:avLst>
          </a:prstGeom>
          <a:solidFill>
            <a:srgbClr val="1B1F2A"/>
          </a:solidFill>
          <a:ln/>
        </p:spPr>
        <p:txBody>
          <a:bodyPr wrap="square" lIns="274954" tIns="173442" rIns="0" bIns="147998" rtlCol="0" anchor="t">
            <a:normAutofit/>
          </a:bodyPr>
          <a:lstStyle/>
          <a:p>
            <a:pPr algn="l" indent="0" marL="0">
              <a:lnSpc>
                <a:spcPts val="1960"/>
              </a:lnSpc>
              <a:buNone/>
            </a:pPr>
            <a:r>
              <a:rPr lang="en-US" sz="1400" b="1" dirty="0">
                <a:solidFill>
                  <a:srgbClr val="F08A4B"/>
                </a:solidFill>
                <a:latin typeface="Inter" pitchFamily="34" charset="0"/>
                <a:ea typeface="Inter" pitchFamily="34" charset="-122"/>
                <a:cs typeface="Inter" pitchFamily="34" charset="-120"/>
              </a:rPr>
              <a:t>Che cos'è un agente.</a:t>
            </a:r>
            <a:r>
              <a:rPr lang="en-US" sz="1400" dirty="0">
                <a:solidFill>
                  <a:srgbClr val="F4F1EA"/>
                </a:solidFill>
                <a:latin typeface="Inter" pitchFamily="34" charset="0"/>
                <a:ea typeface="Inter" pitchFamily="34" charset="-122"/>
                <a:cs typeface="Inter" pitchFamily="34" charset="-120"/>
              </a:rPr>
              <a:t> Un sistema costruito attorno a un modello: riceve un obiettivo invece di una domanda, lo scompone in passi, usa strumenti come il browser, i file o altri software, controlla il risultato e prosegue fino alla fine del compito.</a:t>
            </a:r>
            <a:endParaRPr lang="en-US" sz="1400" dirty="0"/>
          </a:p>
        </p:txBody>
      </p:sp>
      <p:sp>
        <p:nvSpPr>
          <p:cNvPr id="20" name="Text 18"/>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21" name="Text 19"/>
          <p:cNvSpPr/>
          <p:nvPr/>
        </p:nvSpPr>
        <p:spPr>
          <a:xfrm>
            <a:off x="11141737" y="6238435"/>
            <a:ext cx="237331"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0"/>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330632"/>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Cos'è davvero l'AI</a:t>
            </a:r>
            <a:endParaRPr lang="en-US" sz="3600" dirty="0"/>
          </a:p>
        </p:txBody>
      </p:sp>
      <p:sp>
        <p:nvSpPr>
          <p:cNvPr id="4" name="Text 2"/>
          <p:cNvSpPr/>
          <p:nvPr/>
        </p:nvSpPr>
        <p:spPr>
          <a:xfrm>
            <a:off x="812712" y="2138164"/>
            <a:ext cx="10883574" cy="327576"/>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1B1F2A"/>
                </a:solidFill>
                <a:latin typeface="Inter" pitchFamily="34" charset="0"/>
                <a:ea typeface="Inter" pitchFamily="34" charset="-122"/>
                <a:cs typeface="Inter" pitchFamily="34" charset="-120"/>
              </a:rPr>
              <a:t>Esistono due grandi famiglie: l'AI che applica regole scritte da esperti e l'AI che impara dai dati.</a:t>
            </a:r>
            <a:endParaRPr lang="en-US" sz="1700" dirty="0"/>
          </a:p>
        </p:txBody>
      </p:sp>
      <p:sp>
        <p:nvSpPr>
          <p:cNvPr id="5" name="Shape 3"/>
          <p:cNvSpPr/>
          <p:nvPr/>
        </p:nvSpPr>
        <p:spPr>
          <a:xfrm>
            <a:off x="812712" y="2745051"/>
            <a:ext cx="5181644" cy="2719917"/>
          </a:xfrm>
          <a:prstGeom prst="roundRect">
            <a:avLst>
              <a:gd name="adj" fmla="val 3735"/>
            </a:avLst>
          </a:prstGeom>
          <a:solidFill>
            <a:srgbClr val="EBE6DA"/>
          </a:solidFill>
          <a:ln/>
        </p:spPr>
      </p:sp>
      <p:sp>
        <p:nvSpPr>
          <p:cNvPr id="6" name="Text 4"/>
          <p:cNvSpPr/>
          <p:nvPr/>
        </p:nvSpPr>
        <p:spPr>
          <a:xfrm>
            <a:off x="1117424" y="3049761"/>
            <a:ext cx="4709387"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F5F93"/>
                </a:solidFill>
                <a:latin typeface="Inter" pitchFamily="34" charset="0"/>
                <a:ea typeface="Inter" pitchFamily="34" charset="-122"/>
                <a:cs typeface="Inter" pitchFamily="34" charset="-120"/>
              </a:rPr>
              <a:t>AI DETERMINISTICA (A REGOLE)</a:t>
            </a:r>
            <a:endParaRPr lang="en-US" sz="1400" dirty="0"/>
          </a:p>
        </p:txBody>
      </p:sp>
      <p:sp>
        <p:nvSpPr>
          <p:cNvPr id="7" name="Text 5"/>
          <p:cNvSpPr/>
          <p:nvPr/>
        </p:nvSpPr>
        <p:spPr>
          <a:xfrm>
            <a:off x="1117424" y="3390081"/>
            <a:ext cx="4709387" cy="634824"/>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1F2A"/>
                </a:solidFill>
                <a:latin typeface="Space Grotesk" pitchFamily="34" charset="0"/>
                <a:ea typeface="Space Grotesk" pitchFamily="34" charset="-122"/>
                <a:cs typeface="Space Grotesk" pitchFamily="34" charset="-120"/>
              </a:rPr>
              <a:t>Stesso input, stessa risposta. Sempre.</a:t>
            </a:r>
            <a:endParaRPr lang="en-US" sz="2000" dirty="0"/>
          </a:p>
        </p:txBody>
      </p:sp>
      <p:sp>
        <p:nvSpPr>
          <p:cNvPr id="8" name="Text 6"/>
          <p:cNvSpPr/>
          <p:nvPr/>
        </p:nvSpPr>
        <p:spPr>
          <a:xfrm>
            <a:off x="1117424" y="4126508"/>
            <a:ext cx="4709387" cy="71893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F2A"/>
                </a:solidFill>
                <a:latin typeface="Inter" pitchFamily="34" charset="0"/>
                <a:ea typeface="Inter" pitchFamily="34" charset="-122"/>
                <a:cs typeface="Inter" pitchFamily="34" charset="-120"/>
              </a:rPr>
              <a:t>Ragiona applicando regole e conoscenze codificate da esperti umani. Prevedibile e spiegabile, ma sa solo ciò che le è stato insegnato in modo esplicito.</a:t>
            </a:r>
            <a:endParaRPr lang="en-US" sz="1300" dirty="0"/>
          </a:p>
        </p:txBody>
      </p:sp>
      <p:sp>
        <p:nvSpPr>
          <p:cNvPr id="9" name="Text 7"/>
          <p:cNvSpPr/>
          <p:nvPr/>
        </p:nvSpPr>
        <p:spPr>
          <a:xfrm>
            <a:off x="1117424" y="4947047"/>
            <a:ext cx="4876932"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Sistemi esperti, Deep Blue, calcolo del percorso nel navigatore</a:t>
            </a:r>
            <a:endParaRPr lang="en-US" sz="1200" dirty="0"/>
          </a:p>
        </p:txBody>
      </p:sp>
      <p:sp>
        <p:nvSpPr>
          <p:cNvPr id="10" name="Shape 8"/>
          <p:cNvSpPr/>
          <p:nvPr/>
        </p:nvSpPr>
        <p:spPr>
          <a:xfrm>
            <a:off x="6197534" y="2745051"/>
            <a:ext cx="5181755" cy="2719917"/>
          </a:xfrm>
          <a:prstGeom prst="roundRect">
            <a:avLst>
              <a:gd name="adj" fmla="val 3735"/>
            </a:avLst>
          </a:prstGeom>
          <a:solidFill>
            <a:srgbClr val="1B1F2A"/>
          </a:solidFill>
          <a:ln/>
        </p:spPr>
      </p:sp>
      <p:sp>
        <p:nvSpPr>
          <p:cNvPr id="11" name="Text 9"/>
          <p:cNvSpPr/>
          <p:nvPr/>
        </p:nvSpPr>
        <p:spPr>
          <a:xfrm>
            <a:off x="6502246" y="3049761"/>
            <a:ext cx="4709501"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F08A4B"/>
                </a:solidFill>
                <a:latin typeface="Inter" pitchFamily="34" charset="0"/>
                <a:ea typeface="Inter" pitchFamily="34" charset="-122"/>
                <a:cs typeface="Inter" pitchFamily="34" charset="-120"/>
              </a:rPr>
              <a:t>MODELLI GENERATIVI</a:t>
            </a:r>
            <a:endParaRPr lang="en-US" sz="1400" dirty="0"/>
          </a:p>
        </p:txBody>
      </p:sp>
      <p:sp>
        <p:nvSpPr>
          <p:cNvPr id="12" name="Text 10"/>
          <p:cNvSpPr/>
          <p:nvPr/>
        </p:nvSpPr>
        <p:spPr>
          <a:xfrm>
            <a:off x="6502246" y="3390081"/>
            <a:ext cx="4709501"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4F1EA"/>
                </a:solidFill>
                <a:latin typeface="Space Grotesk" pitchFamily="34" charset="0"/>
                <a:ea typeface="Space Grotesk" pitchFamily="34" charset="-122"/>
                <a:cs typeface="Space Grotesk" pitchFamily="34" charset="-120"/>
              </a:rPr>
              <a:t>Stesso input, risposte diverse.</a:t>
            </a:r>
            <a:endParaRPr lang="en-US" sz="2000" dirty="0"/>
          </a:p>
        </p:txBody>
      </p:sp>
      <p:sp>
        <p:nvSpPr>
          <p:cNvPr id="13" name="Text 11"/>
          <p:cNvSpPr/>
          <p:nvPr/>
        </p:nvSpPr>
        <p:spPr>
          <a:xfrm>
            <a:off x="6502246" y="3821795"/>
            <a:ext cx="4709501" cy="71893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F4F1EA"/>
                </a:solidFill>
                <a:latin typeface="Inter" pitchFamily="34" charset="0"/>
                <a:ea typeface="Inter" pitchFamily="34" charset="-122"/>
                <a:cs typeface="Inter" pitchFamily="34" charset="-120"/>
              </a:rPr>
              <a:t>Ricavano schemi da enormi quantità di dati e producono contenuti nuovi scegliendo in base a probabilità. Flessibili, ma non garantiti.</a:t>
            </a:r>
            <a:endParaRPr lang="en-US" sz="1300" dirty="0"/>
          </a:p>
        </p:txBody>
      </p:sp>
      <p:sp>
        <p:nvSpPr>
          <p:cNvPr id="14" name="Text 12"/>
          <p:cNvSpPr/>
          <p:nvPr/>
        </p:nvSpPr>
        <p:spPr>
          <a:xfrm>
            <a:off x="6502246" y="4642334"/>
            <a:ext cx="4709501"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5BC"/>
                </a:solidFill>
                <a:latin typeface="Inter" pitchFamily="34" charset="0"/>
                <a:ea typeface="Inter" pitchFamily="34" charset="-122"/>
                <a:cs typeface="Inter" pitchFamily="34" charset="-120"/>
              </a:rPr>
              <a:t>ChatGPT, Claude, Gemini, generatori di immagini</a:t>
            </a:r>
            <a:endParaRPr lang="en-US" sz="1200" dirty="0"/>
          </a:p>
        </p:txBody>
      </p:sp>
      <p:sp>
        <p:nvSpPr>
          <p:cNvPr id="15" name="Text 13"/>
          <p:cNvSpPr/>
          <p:nvPr/>
        </p:nvSpPr>
        <p:spPr>
          <a:xfrm>
            <a:off x="812712" y="6238432"/>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6" name="Text 14"/>
          <p:cNvSpPr/>
          <p:nvPr/>
        </p:nvSpPr>
        <p:spPr>
          <a:xfrm>
            <a:off x="11137658" y="6238432"/>
            <a:ext cx="241410"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0"/>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229100"/>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Come funziona: una parola alla volta</a:t>
            </a:r>
            <a:endParaRPr lang="en-US" sz="3600" dirty="0"/>
          </a:p>
        </p:txBody>
      </p:sp>
      <p:sp>
        <p:nvSpPr>
          <p:cNvPr id="4" name="Text 2"/>
          <p:cNvSpPr/>
          <p:nvPr/>
        </p:nvSpPr>
        <p:spPr>
          <a:xfrm>
            <a:off x="812712" y="1935094"/>
            <a:ext cx="10883574" cy="523258"/>
          </a:xfrm>
          <a:prstGeom prst="rect">
            <a:avLst/>
          </a:prstGeom>
          <a:noFill/>
          <a:ln/>
        </p:spPr>
        <p:txBody>
          <a:bodyPr wrap="square" lIns="0" tIns="0" rIns="0" bIns="0" rtlCol="0" anchor="t">
            <a:normAutofit/>
          </a:bodyPr>
          <a:lstStyle/>
          <a:p>
            <a:pPr algn="l" indent="0" marL="0">
              <a:lnSpc>
                <a:spcPts val="3920"/>
              </a:lnSpc>
              <a:buNone/>
            </a:pPr>
            <a:r>
              <a:rPr lang="en-US" sz="2800" dirty="0">
                <a:solidFill>
                  <a:srgbClr val="1B1F2A"/>
                </a:solidFill>
                <a:latin typeface="Space Grotesk" pitchFamily="34" charset="0"/>
                <a:ea typeface="Space Grotesk" pitchFamily="34" charset="-122"/>
                <a:cs typeface="Space Grotesk" pitchFamily="34" charset="-120"/>
              </a:rPr>
              <a:t>«Il gatto è salito sul </a:t>
            </a:r>
            <a:r>
              <a:rPr lang="en-US" sz="2800" dirty="0">
                <a:solidFill>
                  <a:srgbClr val="B04A17"/>
                </a:solidFill>
                <a:latin typeface="Space Grotesk" pitchFamily="34" charset="0"/>
                <a:ea typeface="Space Grotesk" pitchFamily="34" charset="-122"/>
                <a:cs typeface="Space Grotesk" pitchFamily="34" charset="-120"/>
              </a:rPr>
              <a:t>…</a:t>
            </a:r>
            <a:r>
              <a:rPr lang="en-US" sz="2800" dirty="0">
                <a:solidFill>
                  <a:srgbClr val="1B1F2A"/>
                </a:solidFill>
                <a:latin typeface="Space Grotesk" pitchFamily="34" charset="0"/>
                <a:ea typeface="Space Grotesk" pitchFamily="34" charset="-122"/>
                <a:cs typeface="Space Grotesk" pitchFamily="34" charset="-120"/>
              </a:rPr>
              <a:t>»</a:t>
            </a:r>
            <a:endParaRPr lang="en-US" sz="2800" dirty="0"/>
          </a:p>
        </p:txBody>
      </p:sp>
      <p:sp>
        <p:nvSpPr>
          <p:cNvPr id="5" name="Text 3"/>
          <p:cNvSpPr/>
          <p:nvPr/>
        </p:nvSpPr>
        <p:spPr>
          <a:xfrm>
            <a:off x="812712" y="2636131"/>
            <a:ext cx="1320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F2A"/>
                </a:solidFill>
                <a:latin typeface="Inter" pitchFamily="34" charset="0"/>
                <a:ea typeface="Inter" pitchFamily="34" charset="-122"/>
                <a:cs typeface="Inter" pitchFamily="34" charset="-120"/>
              </a:rPr>
              <a:t>tetto</a:t>
            </a:r>
            <a:endParaRPr lang="en-US" sz="1400" dirty="0"/>
          </a:p>
        </p:txBody>
      </p:sp>
      <p:sp>
        <p:nvSpPr>
          <p:cNvPr id="6" name="Shape 4"/>
          <p:cNvSpPr/>
          <p:nvPr/>
        </p:nvSpPr>
        <p:spPr>
          <a:xfrm>
            <a:off x="2235068" y="2646273"/>
            <a:ext cx="6032500" cy="228534"/>
          </a:xfrm>
          <a:prstGeom prst="roundRect">
            <a:avLst>
              <a:gd name="adj" fmla="val 16671"/>
            </a:avLst>
          </a:prstGeom>
          <a:solidFill>
            <a:srgbClr val="B04A17"/>
          </a:solidFill>
          <a:ln/>
        </p:spPr>
      </p:sp>
      <p:sp>
        <p:nvSpPr>
          <p:cNvPr id="7" name="Text 5"/>
          <p:cNvSpPr/>
          <p:nvPr/>
        </p:nvSpPr>
        <p:spPr>
          <a:xfrm>
            <a:off x="8419924" y="2636131"/>
            <a:ext cx="486701"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B1F2A"/>
                </a:solidFill>
                <a:latin typeface="Inter" pitchFamily="34" charset="0"/>
                <a:ea typeface="Inter" pitchFamily="34" charset="-122"/>
                <a:cs typeface="Inter" pitchFamily="34" charset="-120"/>
              </a:rPr>
              <a:t>38%</a:t>
            </a:r>
            <a:endParaRPr lang="en-US" sz="1400" dirty="0"/>
          </a:p>
        </p:txBody>
      </p:sp>
      <p:sp>
        <p:nvSpPr>
          <p:cNvPr id="8" name="Text 6"/>
          <p:cNvSpPr/>
          <p:nvPr/>
        </p:nvSpPr>
        <p:spPr>
          <a:xfrm>
            <a:off x="812712" y="2948561"/>
            <a:ext cx="1320800"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divano</a:t>
            </a:r>
            <a:endParaRPr lang="en-US" sz="1400" dirty="0"/>
          </a:p>
        </p:txBody>
      </p:sp>
      <p:sp>
        <p:nvSpPr>
          <p:cNvPr id="9" name="Shape 7"/>
          <p:cNvSpPr/>
          <p:nvPr/>
        </p:nvSpPr>
        <p:spPr>
          <a:xfrm>
            <a:off x="2235068" y="2958703"/>
            <a:ext cx="3333750" cy="228534"/>
          </a:xfrm>
          <a:prstGeom prst="roundRect">
            <a:avLst>
              <a:gd name="adj" fmla="val 16671"/>
            </a:avLst>
          </a:prstGeom>
          <a:solidFill>
            <a:srgbClr val="2F5F93"/>
          </a:solidFill>
          <a:ln/>
        </p:spPr>
      </p:sp>
      <p:sp>
        <p:nvSpPr>
          <p:cNvPr id="10" name="Text 8"/>
          <p:cNvSpPr/>
          <p:nvPr/>
        </p:nvSpPr>
        <p:spPr>
          <a:xfrm>
            <a:off x="5721174" y="2948561"/>
            <a:ext cx="426508"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21%</a:t>
            </a:r>
            <a:endParaRPr lang="en-US" sz="1400" dirty="0"/>
          </a:p>
        </p:txBody>
      </p:sp>
      <p:sp>
        <p:nvSpPr>
          <p:cNvPr id="11" name="Text 9"/>
          <p:cNvSpPr/>
          <p:nvPr/>
        </p:nvSpPr>
        <p:spPr>
          <a:xfrm>
            <a:off x="812712" y="3260989"/>
            <a:ext cx="1320800"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albero</a:t>
            </a:r>
            <a:endParaRPr lang="en-US" sz="1400" dirty="0"/>
          </a:p>
        </p:txBody>
      </p:sp>
      <p:sp>
        <p:nvSpPr>
          <p:cNvPr id="12" name="Shape 10"/>
          <p:cNvSpPr/>
          <p:nvPr/>
        </p:nvSpPr>
        <p:spPr>
          <a:xfrm>
            <a:off x="2235068" y="3271131"/>
            <a:ext cx="2698750" cy="228534"/>
          </a:xfrm>
          <a:prstGeom prst="roundRect">
            <a:avLst>
              <a:gd name="adj" fmla="val 16671"/>
            </a:avLst>
          </a:prstGeom>
          <a:solidFill>
            <a:srgbClr val="2F5F93"/>
          </a:solidFill>
          <a:ln/>
        </p:spPr>
      </p:sp>
      <p:sp>
        <p:nvSpPr>
          <p:cNvPr id="13" name="Text 11"/>
          <p:cNvSpPr/>
          <p:nvPr/>
        </p:nvSpPr>
        <p:spPr>
          <a:xfrm>
            <a:off x="5086174" y="3260989"/>
            <a:ext cx="417116"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17%</a:t>
            </a:r>
            <a:endParaRPr lang="en-US" sz="1400" dirty="0"/>
          </a:p>
        </p:txBody>
      </p:sp>
      <p:sp>
        <p:nvSpPr>
          <p:cNvPr id="14" name="Text 12"/>
          <p:cNvSpPr/>
          <p:nvPr/>
        </p:nvSpPr>
        <p:spPr>
          <a:xfrm>
            <a:off x="812712" y="3573416"/>
            <a:ext cx="1320800"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letto</a:t>
            </a:r>
            <a:endParaRPr lang="en-US" sz="1400" dirty="0"/>
          </a:p>
        </p:txBody>
      </p:sp>
      <p:sp>
        <p:nvSpPr>
          <p:cNvPr id="15" name="Shape 13"/>
          <p:cNvSpPr/>
          <p:nvPr/>
        </p:nvSpPr>
        <p:spPr>
          <a:xfrm>
            <a:off x="2235068" y="3583561"/>
            <a:ext cx="1428750" cy="228534"/>
          </a:xfrm>
          <a:prstGeom prst="roundRect">
            <a:avLst>
              <a:gd name="adj" fmla="val 16671"/>
            </a:avLst>
          </a:prstGeom>
          <a:solidFill>
            <a:srgbClr val="2F5F93"/>
          </a:solidFill>
          <a:ln/>
        </p:spPr>
      </p:sp>
      <p:sp>
        <p:nvSpPr>
          <p:cNvPr id="16" name="Text 14"/>
          <p:cNvSpPr/>
          <p:nvPr/>
        </p:nvSpPr>
        <p:spPr>
          <a:xfrm>
            <a:off x="3816174" y="3573416"/>
            <a:ext cx="341842"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9%</a:t>
            </a:r>
            <a:endParaRPr lang="en-US" sz="1400" dirty="0"/>
          </a:p>
        </p:txBody>
      </p:sp>
      <p:sp>
        <p:nvSpPr>
          <p:cNvPr id="17" name="Text 15"/>
          <p:cNvSpPr/>
          <p:nvPr/>
        </p:nvSpPr>
        <p:spPr>
          <a:xfrm>
            <a:off x="812712" y="3885847"/>
            <a:ext cx="1320800"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A5F6B"/>
                </a:solidFill>
                <a:latin typeface="Inter" pitchFamily="34" charset="0"/>
                <a:ea typeface="Inter" pitchFamily="34" charset="-122"/>
                <a:cs typeface="Inter" pitchFamily="34" charset="-120"/>
              </a:rPr>
              <a:t>altro</a:t>
            </a:r>
            <a:endParaRPr lang="en-US" sz="1400" dirty="0"/>
          </a:p>
        </p:txBody>
      </p:sp>
      <p:sp>
        <p:nvSpPr>
          <p:cNvPr id="18" name="Shape 16"/>
          <p:cNvSpPr/>
          <p:nvPr/>
        </p:nvSpPr>
        <p:spPr>
          <a:xfrm>
            <a:off x="2235068" y="3895989"/>
            <a:ext cx="2381250" cy="228534"/>
          </a:xfrm>
          <a:prstGeom prst="roundRect">
            <a:avLst>
              <a:gd name="adj" fmla="val 16671"/>
            </a:avLst>
          </a:prstGeom>
          <a:solidFill>
            <a:srgbClr val="C9C5BC"/>
          </a:solidFill>
          <a:ln/>
        </p:spPr>
      </p:sp>
      <p:sp>
        <p:nvSpPr>
          <p:cNvPr id="19" name="Text 17"/>
          <p:cNvSpPr/>
          <p:nvPr/>
        </p:nvSpPr>
        <p:spPr>
          <a:xfrm>
            <a:off x="4768674" y="3885847"/>
            <a:ext cx="422936"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A5F6B"/>
                </a:solidFill>
                <a:latin typeface="Inter" pitchFamily="34" charset="0"/>
                <a:ea typeface="Inter" pitchFamily="34" charset="-122"/>
                <a:cs typeface="Inter" pitchFamily="34" charset="-120"/>
              </a:rPr>
              <a:t>15%</a:t>
            </a:r>
            <a:endParaRPr lang="en-US" sz="1400" dirty="0"/>
          </a:p>
        </p:txBody>
      </p:sp>
      <p:sp>
        <p:nvSpPr>
          <p:cNvPr id="20" name="Shape 18"/>
          <p:cNvSpPr/>
          <p:nvPr/>
        </p:nvSpPr>
        <p:spPr>
          <a:xfrm>
            <a:off x="812712" y="4337952"/>
            <a:ext cx="2565466" cy="523103"/>
          </a:xfrm>
          <a:prstGeom prst="roundRect">
            <a:avLst>
              <a:gd name="adj" fmla="val 14567"/>
            </a:avLst>
          </a:prstGeom>
          <a:solidFill>
            <a:srgbClr val="EBE6DA"/>
          </a:solidFill>
          <a:ln/>
        </p:spPr>
      </p:sp>
      <p:sp>
        <p:nvSpPr>
          <p:cNvPr id="21" name="Text 19"/>
          <p:cNvSpPr/>
          <p:nvPr/>
        </p:nvSpPr>
        <p:spPr>
          <a:xfrm>
            <a:off x="965068" y="4439487"/>
            <a:ext cx="152334" cy="345436"/>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F5F93"/>
                </a:solidFill>
                <a:latin typeface="Space Grotesk" pitchFamily="34" charset="0"/>
                <a:ea typeface="Space Grotesk" pitchFamily="34" charset="-122"/>
                <a:cs typeface="Space Grotesk" pitchFamily="34" charset="-120"/>
              </a:rPr>
              <a:t>1</a:t>
            </a:r>
            <a:endParaRPr lang="en-US" sz="1800" dirty="0"/>
          </a:p>
        </p:txBody>
      </p:sp>
      <p:sp>
        <p:nvSpPr>
          <p:cNvPr id="22" name="Text 20"/>
          <p:cNvSpPr/>
          <p:nvPr/>
        </p:nvSpPr>
        <p:spPr>
          <a:xfrm>
            <a:off x="1168135" y="4492182"/>
            <a:ext cx="1894417" cy="240043"/>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B1F2A"/>
                </a:solidFill>
                <a:latin typeface="Inter" pitchFamily="34" charset="0"/>
                <a:ea typeface="Inter" pitchFamily="34" charset="-122"/>
                <a:cs typeface="Inter" pitchFamily="34" charset="-120"/>
              </a:rPr>
              <a:t>Legge il testo fin qui</a:t>
            </a:r>
            <a:endParaRPr lang="en-US" sz="1300" dirty="0"/>
          </a:p>
        </p:txBody>
      </p:sp>
      <p:sp>
        <p:nvSpPr>
          <p:cNvPr id="23" name="Shape 21"/>
          <p:cNvSpPr/>
          <p:nvPr/>
        </p:nvSpPr>
        <p:spPr>
          <a:xfrm>
            <a:off x="3479712" y="4337952"/>
            <a:ext cx="2565577" cy="523103"/>
          </a:xfrm>
          <a:prstGeom prst="roundRect">
            <a:avLst>
              <a:gd name="adj" fmla="val 14567"/>
            </a:avLst>
          </a:prstGeom>
          <a:solidFill>
            <a:srgbClr val="EBE6DA"/>
          </a:solidFill>
          <a:ln/>
        </p:spPr>
      </p:sp>
      <p:sp>
        <p:nvSpPr>
          <p:cNvPr id="24" name="Text 22"/>
          <p:cNvSpPr/>
          <p:nvPr/>
        </p:nvSpPr>
        <p:spPr>
          <a:xfrm>
            <a:off x="3632068" y="4439487"/>
            <a:ext cx="187060" cy="345436"/>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F5F93"/>
                </a:solidFill>
                <a:latin typeface="Space Grotesk" pitchFamily="34" charset="0"/>
                <a:ea typeface="Space Grotesk" pitchFamily="34" charset="-122"/>
                <a:cs typeface="Space Grotesk" pitchFamily="34" charset="-120"/>
              </a:rPr>
              <a:t>2</a:t>
            </a:r>
            <a:endParaRPr lang="en-US" sz="1800" dirty="0"/>
          </a:p>
        </p:txBody>
      </p:sp>
      <p:sp>
        <p:nvSpPr>
          <p:cNvPr id="25" name="Text 23"/>
          <p:cNvSpPr/>
          <p:nvPr/>
        </p:nvSpPr>
        <p:spPr>
          <a:xfrm>
            <a:off x="3869862" y="4492182"/>
            <a:ext cx="1958314" cy="240043"/>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B1F2A"/>
                </a:solidFill>
                <a:latin typeface="Inter" pitchFamily="34" charset="0"/>
                <a:ea typeface="Inter" pitchFamily="34" charset="-122"/>
                <a:cs typeface="Inter" pitchFamily="34" charset="-120"/>
              </a:rPr>
              <a:t>Calcola le probabilità</a:t>
            </a:r>
            <a:endParaRPr lang="en-US" sz="1300" dirty="0"/>
          </a:p>
        </p:txBody>
      </p:sp>
      <p:sp>
        <p:nvSpPr>
          <p:cNvPr id="26" name="Shape 24"/>
          <p:cNvSpPr/>
          <p:nvPr/>
        </p:nvSpPr>
        <p:spPr>
          <a:xfrm>
            <a:off x="6146822" y="4337952"/>
            <a:ext cx="2565466" cy="523103"/>
          </a:xfrm>
          <a:prstGeom prst="roundRect">
            <a:avLst>
              <a:gd name="adj" fmla="val 14567"/>
            </a:avLst>
          </a:prstGeom>
          <a:solidFill>
            <a:srgbClr val="EBE6DA"/>
          </a:solidFill>
          <a:ln/>
        </p:spPr>
      </p:sp>
      <p:sp>
        <p:nvSpPr>
          <p:cNvPr id="27" name="Text 25"/>
          <p:cNvSpPr/>
          <p:nvPr/>
        </p:nvSpPr>
        <p:spPr>
          <a:xfrm>
            <a:off x="6299178" y="4439487"/>
            <a:ext cx="189596" cy="345436"/>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F5F93"/>
                </a:solidFill>
                <a:latin typeface="Space Grotesk" pitchFamily="34" charset="0"/>
                <a:ea typeface="Space Grotesk" pitchFamily="34" charset="-122"/>
                <a:cs typeface="Space Grotesk" pitchFamily="34" charset="-120"/>
              </a:rPr>
              <a:t>3</a:t>
            </a:r>
            <a:endParaRPr lang="en-US" sz="1800" dirty="0"/>
          </a:p>
        </p:txBody>
      </p:sp>
      <p:sp>
        <p:nvSpPr>
          <p:cNvPr id="28" name="Text 26"/>
          <p:cNvSpPr/>
          <p:nvPr/>
        </p:nvSpPr>
        <p:spPr>
          <a:xfrm>
            <a:off x="6539508" y="4492182"/>
            <a:ext cx="1729581" cy="240043"/>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1B1F2A"/>
                </a:solidFill>
                <a:latin typeface="Inter" pitchFamily="34" charset="0"/>
                <a:ea typeface="Inter" pitchFamily="34" charset="-122"/>
                <a:cs typeface="Inter" pitchFamily="34" charset="-120"/>
              </a:rPr>
              <a:t>Sceglie una parola</a:t>
            </a:r>
            <a:endParaRPr lang="en-US" sz="1300" dirty="0"/>
          </a:p>
        </p:txBody>
      </p:sp>
      <p:sp>
        <p:nvSpPr>
          <p:cNvPr id="29" name="Shape 27"/>
          <p:cNvSpPr/>
          <p:nvPr/>
        </p:nvSpPr>
        <p:spPr>
          <a:xfrm>
            <a:off x="8813822" y="4337952"/>
            <a:ext cx="2565466" cy="523103"/>
          </a:xfrm>
          <a:prstGeom prst="roundRect">
            <a:avLst>
              <a:gd name="adj" fmla="val 14567"/>
            </a:avLst>
          </a:prstGeom>
          <a:solidFill>
            <a:srgbClr val="1B1F2A"/>
          </a:solidFill>
          <a:ln/>
        </p:spPr>
      </p:sp>
      <p:sp>
        <p:nvSpPr>
          <p:cNvPr id="30" name="Text 28"/>
          <p:cNvSpPr/>
          <p:nvPr/>
        </p:nvSpPr>
        <p:spPr>
          <a:xfrm>
            <a:off x="8966178" y="4439487"/>
            <a:ext cx="195549" cy="345436"/>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F08A4B"/>
                </a:solidFill>
                <a:latin typeface="Space Grotesk" pitchFamily="34" charset="0"/>
                <a:ea typeface="Space Grotesk" pitchFamily="34" charset="-122"/>
                <a:cs typeface="Space Grotesk" pitchFamily="34" charset="-120"/>
              </a:rPr>
              <a:t>4</a:t>
            </a:r>
            <a:endParaRPr lang="en-US" sz="1800" dirty="0"/>
          </a:p>
        </p:txBody>
      </p:sp>
      <p:sp>
        <p:nvSpPr>
          <p:cNvPr id="31" name="Text 29"/>
          <p:cNvSpPr/>
          <p:nvPr/>
        </p:nvSpPr>
        <p:spPr>
          <a:xfrm>
            <a:off x="9212462" y="4492182"/>
            <a:ext cx="2166827" cy="240043"/>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F4F1EA"/>
                </a:solidFill>
                <a:latin typeface="Inter" pitchFamily="34" charset="0"/>
                <a:ea typeface="Inter" pitchFamily="34" charset="-122"/>
                <a:cs typeface="Inter" pitchFamily="34" charset="-120"/>
              </a:rPr>
              <a:t>La aggiunge e ricomincia</a:t>
            </a:r>
            <a:endParaRPr lang="en-US" sz="1300" dirty="0"/>
          </a:p>
        </p:txBody>
      </p:sp>
      <p:sp>
        <p:nvSpPr>
          <p:cNvPr id="32" name="Text 30"/>
          <p:cNvSpPr/>
          <p:nvPr/>
        </p:nvSpPr>
        <p:spPr>
          <a:xfrm>
            <a:off x="812712" y="5064234"/>
            <a:ext cx="9810751" cy="487759"/>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B04A17"/>
                </a:solidFill>
                <a:latin typeface="Inter" pitchFamily="34" charset="0"/>
                <a:ea typeface="Inter" pitchFamily="34" charset="-122"/>
                <a:cs typeface="Inter" pitchFamily="34" charset="-120"/>
              </a:rPr>
              <a:t>Token</a:t>
            </a:r>
            <a:r>
              <a:rPr lang="en-US" sz="1300" dirty="0">
                <a:solidFill>
                  <a:srgbClr val="3D424D"/>
                </a:solidFill>
                <a:latin typeface="Inter" pitchFamily="34" charset="0"/>
                <a:ea typeface="Inter" pitchFamily="34" charset="-122"/>
                <a:cs typeface="Inter" pitchFamily="34" charset="-120"/>
              </a:rPr>
              <a:t>: l'unità su cui lavora davvero il modello. Può essere una parola intera, una parte di parola, una singola lettera o un segno di punteggiatura. Qui, per semplicità, diciamo «parola».</a:t>
            </a:r>
            <a:endParaRPr lang="en-US" sz="1300" dirty="0"/>
          </a:p>
        </p:txBody>
      </p:sp>
      <p:pic>
        <p:nvPicPr>
          <p:cNvPr id="33" name="Image 0" descr="Illustrazione: un gatto nero seduto sul tetto di una casa, di notte, con la luna">    </p:cNvPr>
          <p:cNvPicPr>
            <a:picLocks noChangeAspect="1"/>
          </p:cNvPicPr>
          <p:nvPr/>
        </p:nvPicPr>
        <p:blipFill>
          <a:blip r:embed="rId1"/>
          <a:srcRect l="0" r="0" t="-1" b="-1"/>
          <a:stretch/>
        </p:blipFill>
        <p:spPr>
          <a:xfrm>
            <a:off x="9334501" y="1905000"/>
            <a:ext cx="2044678" cy="2095500"/>
          </a:xfrm>
          <a:prstGeom prst="rect">
            <a:avLst/>
          </a:prstGeom>
        </p:spPr>
      </p:pic>
      <p:sp>
        <p:nvSpPr>
          <p:cNvPr id="34" name="Text 31"/>
          <p:cNvSpPr/>
          <p:nvPr/>
        </p:nvSpPr>
        <p:spPr>
          <a:xfrm>
            <a:off x="812712" y="6238435"/>
            <a:ext cx="4862513"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Percentuali illustrative, non misurate su un modello reale</a:t>
            </a:r>
            <a:endParaRPr lang="en-US" sz="1200" dirty="0"/>
          </a:p>
        </p:txBody>
      </p:sp>
      <p:sp>
        <p:nvSpPr>
          <p:cNvPr id="35" name="Text 32"/>
          <p:cNvSpPr/>
          <p:nvPr/>
        </p:nvSpPr>
        <p:spPr>
          <a:xfrm>
            <a:off x="11148902" y="6238435"/>
            <a:ext cx="230165"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0"/>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INTRODUZIONE · COS'È L'AI GENERATIVA</a:t>
            </a:r>
            <a:endParaRPr lang="en-US" sz="1200" dirty="0"/>
          </a:p>
        </p:txBody>
      </p:sp>
      <p:sp>
        <p:nvSpPr>
          <p:cNvPr id="3" name="Text 1"/>
          <p:cNvSpPr/>
          <p:nvPr>
            <p:ph type="title"/>
          </p:nvPr>
        </p:nvSpPr>
        <p:spPr>
          <a:xfrm>
            <a:off x="812712" y="1330632"/>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E soprattutto, cosa non è</a:t>
            </a:r>
            <a:endParaRPr lang="en-US" sz="3600" dirty="0"/>
          </a:p>
        </p:txBody>
      </p:sp>
      <p:sp>
        <p:nvSpPr>
          <p:cNvPr id="4" name="Shape 2"/>
          <p:cNvSpPr/>
          <p:nvPr/>
        </p:nvSpPr>
        <p:spPr>
          <a:xfrm>
            <a:off x="812712" y="2138164"/>
            <a:ext cx="5207110" cy="1422246"/>
          </a:xfrm>
          <a:prstGeom prst="roundRect">
            <a:avLst>
              <a:gd name="adj" fmla="val 7144"/>
            </a:avLst>
          </a:prstGeom>
          <a:solidFill>
            <a:srgbClr val="EBE6DA"/>
          </a:solidFill>
          <a:ln/>
        </p:spPr>
      </p:sp>
      <p:sp>
        <p:nvSpPr>
          <p:cNvPr id="5" name="Text 3"/>
          <p:cNvSpPr/>
          <p:nvPr/>
        </p:nvSpPr>
        <p:spPr>
          <a:xfrm>
            <a:off x="1117424" y="2392164"/>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Non è una mente</a:t>
            </a:r>
            <a:endParaRPr lang="en-US" sz="2000" dirty="0"/>
          </a:p>
        </p:txBody>
      </p:sp>
      <p:sp>
        <p:nvSpPr>
          <p:cNvPr id="6" name="Text 4"/>
          <p:cNvSpPr/>
          <p:nvPr/>
        </p:nvSpPr>
        <p:spPr>
          <a:xfrm>
            <a:off x="1117424" y="2773052"/>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Non pensa e non prova emozioni come una persona: elabora testo in base alle probabilità.</a:t>
            </a:r>
            <a:endParaRPr lang="en-US" sz="1500" dirty="0"/>
          </a:p>
        </p:txBody>
      </p:sp>
      <p:sp>
        <p:nvSpPr>
          <p:cNvPr id="7" name="Shape 5"/>
          <p:cNvSpPr/>
          <p:nvPr/>
        </p:nvSpPr>
        <p:spPr>
          <a:xfrm>
            <a:off x="6172178" y="2138164"/>
            <a:ext cx="5207110" cy="1422246"/>
          </a:xfrm>
          <a:prstGeom prst="roundRect">
            <a:avLst>
              <a:gd name="adj" fmla="val 7144"/>
            </a:avLst>
          </a:prstGeom>
          <a:solidFill>
            <a:srgbClr val="EBE6DA"/>
          </a:solidFill>
          <a:ln/>
        </p:spPr>
      </p:sp>
      <p:sp>
        <p:nvSpPr>
          <p:cNvPr id="8" name="Text 6"/>
          <p:cNvSpPr/>
          <p:nvPr/>
        </p:nvSpPr>
        <p:spPr>
          <a:xfrm>
            <a:off x="6476890" y="2392164"/>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Non è un'enciclopedia</a:t>
            </a:r>
            <a:endParaRPr lang="en-US" sz="2000" dirty="0"/>
          </a:p>
        </p:txBody>
      </p:sp>
      <p:sp>
        <p:nvSpPr>
          <p:cNvPr id="9" name="Text 7"/>
          <p:cNvSpPr/>
          <p:nvPr/>
        </p:nvSpPr>
        <p:spPr>
          <a:xfrm>
            <a:off x="6476890" y="2773052"/>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Non consulta un archivio di fatti verificati: costruisce ogni risposta parola dopo parola.</a:t>
            </a:r>
            <a:endParaRPr lang="en-US" sz="1500" dirty="0"/>
          </a:p>
        </p:txBody>
      </p:sp>
      <p:sp>
        <p:nvSpPr>
          <p:cNvPr id="10" name="Shape 8"/>
          <p:cNvSpPr/>
          <p:nvPr/>
        </p:nvSpPr>
        <p:spPr>
          <a:xfrm>
            <a:off x="812712" y="3712766"/>
            <a:ext cx="5207110" cy="1422246"/>
          </a:xfrm>
          <a:prstGeom prst="roundRect">
            <a:avLst>
              <a:gd name="adj" fmla="val 7144"/>
            </a:avLst>
          </a:prstGeom>
          <a:solidFill>
            <a:srgbClr val="EBE6DA"/>
          </a:solidFill>
          <a:ln/>
        </p:spPr>
      </p:sp>
      <p:sp>
        <p:nvSpPr>
          <p:cNvPr id="11" name="Text 9"/>
          <p:cNvSpPr/>
          <p:nvPr/>
        </p:nvSpPr>
        <p:spPr>
          <a:xfrm>
            <a:off x="1117424" y="3966766"/>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Non ha intenzioni proprie</a:t>
            </a:r>
            <a:endParaRPr lang="en-US" sz="2000" dirty="0"/>
          </a:p>
        </p:txBody>
      </p:sp>
      <p:sp>
        <p:nvSpPr>
          <p:cNvPr id="12" name="Text 10"/>
          <p:cNvSpPr/>
          <p:nvPr/>
        </p:nvSpPr>
        <p:spPr>
          <a:xfrm>
            <a:off x="1117424" y="4347657"/>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Non vuole nulla da sé: persegue gli obiettivi che le assegniamo noi.</a:t>
            </a:r>
            <a:endParaRPr lang="en-US" sz="1500" dirty="0"/>
          </a:p>
        </p:txBody>
      </p:sp>
      <p:sp>
        <p:nvSpPr>
          <p:cNvPr id="13" name="Shape 11"/>
          <p:cNvSpPr/>
          <p:nvPr/>
        </p:nvSpPr>
        <p:spPr>
          <a:xfrm>
            <a:off x="6172178" y="3712766"/>
            <a:ext cx="5207110" cy="1422246"/>
          </a:xfrm>
          <a:prstGeom prst="roundRect">
            <a:avLst>
              <a:gd name="adj" fmla="val 7144"/>
            </a:avLst>
          </a:prstGeom>
          <a:solidFill>
            <a:srgbClr val="1B1F2A"/>
          </a:solidFill>
          <a:ln/>
        </p:spPr>
      </p:sp>
      <p:sp>
        <p:nvSpPr>
          <p:cNvPr id="14" name="Text 12"/>
          <p:cNvSpPr/>
          <p:nvPr/>
        </p:nvSpPr>
        <p:spPr>
          <a:xfrm>
            <a:off x="6476890" y="3966766"/>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08A4B"/>
                </a:solidFill>
                <a:latin typeface="Inter" pitchFamily="34" charset="0"/>
                <a:ea typeface="Inter" pitchFamily="34" charset="-122"/>
                <a:cs typeface="Inter" pitchFamily="34" charset="-120"/>
              </a:rPr>
              <a:t>Non sa cosa è vero</a:t>
            </a:r>
            <a:endParaRPr lang="en-US" sz="2000" dirty="0"/>
          </a:p>
        </p:txBody>
      </p:sp>
      <p:sp>
        <p:nvSpPr>
          <p:cNvPr id="15" name="Text 13"/>
          <p:cNvSpPr/>
          <p:nvPr/>
        </p:nvSpPr>
        <p:spPr>
          <a:xfrm>
            <a:off x="6476890" y="4347657"/>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5BC"/>
                </a:solidFill>
                <a:latin typeface="Inter" pitchFamily="34" charset="0"/>
                <a:ea typeface="Inter" pitchFamily="34" charset="-122"/>
                <a:cs typeface="Inter" pitchFamily="34" charset="-120"/>
              </a:rPr>
              <a:t>Sa cosa è probabile. Spesso coincide con il vero, ma non sempre.</a:t>
            </a:r>
            <a:endParaRPr lang="en-US" sz="1500" dirty="0"/>
          </a:p>
        </p:txBody>
      </p:sp>
      <p:sp>
        <p:nvSpPr>
          <p:cNvPr id="16" name="Text 14"/>
          <p:cNvSpPr/>
          <p:nvPr/>
        </p:nvSpPr>
        <p:spPr>
          <a:xfrm>
            <a:off x="812712" y="6238432"/>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7" name="Text 15"/>
          <p:cNvSpPr/>
          <p:nvPr/>
        </p:nvSpPr>
        <p:spPr>
          <a:xfrm>
            <a:off x="11137878" y="6238432"/>
            <a:ext cx="241190"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1 · L'AI HA SEMPRE UNA RISPOSTA. MA È QUELLA GIUSTA?</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Dal cercare al chiedere</a:t>
            </a:r>
            <a:endParaRPr lang="en-US" sz="3600" dirty="0"/>
          </a:p>
        </p:txBody>
      </p:sp>
      <p:sp>
        <p:nvSpPr>
          <p:cNvPr id="4" name="Shape 2"/>
          <p:cNvSpPr/>
          <p:nvPr/>
        </p:nvSpPr>
        <p:spPr>
          <a:xfrm>
            <a:off x="812712" y="2138164"/>
            <a:ext cx="5181644" cy="1894417"/>
          </a:xfrm>
          <a:prstGeom prst="roundRect">
            <a:avLst>
              <a:gd name="adj" fmla="val 5363"/>
            </a:avLst>
          </a:prstGeom>
          <a:solidFill>
            <a:srgbClr val="EBE6DA"/>
          </a:solidFill>
          <a:ln/>
        </p:spPr>
      </p:sp>
      <p:sp>
        <p:nvSpPr>
          <p:cNvPr id="5" name="Text 3"/>
          <p:cNvSpPr/>
          <p:nvPr/>
        </p:nvSpPr>
        <p:spPr>
          <a:xfrm>
            <a:off x="1117424" y="2442877"/>
            <a:ext cx="470938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Con un motore di ricerca</a:t>
            </a:r>
            <a:endParaRPr lang="en-US" sz="2000" dirty="0"/>
          </a:p>
        </p:txBody>
      </p:sp>
      <p:sp>
        <p:nvSpPr>
          <p:cNvPr id="6" name="Text 4"/>
          <p:cNvSpPr/>
          <p:nvPr/>
        </p:nvSpPr>
        <p:spPr>
          <a:xfrm>
            <a:off x="1187782" y="2874590"/>
            <a:ext cx="4631409" cy="878681"/>
          </a:xfrm>
          <a:prstGeom prst="rect">
            <a:avLst/>
          </a:prstGeom>
          <a:noFill/>
          <a:ln/>
        </p:spPr>
        <p:txBody>
          <a:bodyPr wrap="square" lIns="0" tIns="0" rIns="0" bIns="0" rtlCol="0" anchor="t">
            <a:normAutofit/>
          </a:bodyPr>
          <a:lstStyle/>
          <a:p>
            <a:pPr algn="l" marL="183642" indent="-183642">
              <a:lnSpc>
                <a:spcPts val="2240"/>
              </a:lnSpc>
              <a:buSzPct val="100000"/>
              <a:buChar char="•"/>
            </a:pPr>
            <a:r>
              <a:rPr lang="en-US" sz="1600" dirty="0">
                <a:solidFill>
                  <a:srgbClr val="1B1F2A"/>
                </a:solidFill>
                <a:latin typeface="Inter" pitchFamily="34" charset="0"/>
                <a:ea typeface="Inter" pitchFamily="34" charset="-122"/>
                <a:cs typeface="Inter" pitchFamily="34" charset="-120"/>
              </a:rPr>
              <a:t>Tanti risultati da confrontare</a:t>
            </a:r>
            <a:endParaRPr lang="en-US" sz="1600" dirty="0"/>
          </a:p>
          <a:p>
            <a:pPr algn="l" marL="183642" indent="-183642">
              <a:lnSpc>
                <a:spcPts val="2240"/>
              </a:lnSpc>
              <a:buSzPct val="100000"/>
              <a:buChar char="•"/>
            </a:pPr>
            <a:r>
              <a:rPr lang="en-US" sz="1600" dirty="0">
                <a:solidFill>
                  <a:srgbClr val="1B1F2A"/>
                </a:solidFill>
                <a:latin typeface="Inter" pitchFamily="34" charset="0"/>
                <a:ea typeface="Inter" pitchFamily="34" charset="-122"/>
                <a:cs typeface="Inter" pitchFamily="34" charset="-120"/>
              </a:rPr>
              <a:t>Le fonti sono in vista</a:t>
            </a:r>
            <a:endParaRPr lang="en-US" sz="1600" dirty="0"/>
          </a:p>
          <a:p>
            <a:pPr algn="l" marL="183642" indent="-183642">
              <a:lnSpc>
                <a:spcPts val="2240"/>
              </a:lnSpc>
              <a:buSzPct val="100000"/>
              <a:buChar char="•"/>
            </a:pPr>
            <a:r>
              <a:rPr lang="en-US" sz="1600" dirty="0">
                <a:solidFill>
                  <a:srgbClr val="1B1F2A"/>
                </a:solidFill>
                <a:latin typeface="Inter" pitchFamily="34" charset="0"/>
                <a:ea typeface="Inter" pitchFamily="34" charset="-122"/>
                <a:cs typeface="Inter" pitchFamily="34" charset="-120"/>
              </a:rPr>
              <a:t>La scelta tocca a noi</a:t>
            </a:r>
            <a:endParaRPr lang="en-US" sz="1600" dirty="0"/>
          </a:p>
        </p:txBody>
      </p:sp>
      <p:sp>
        <p:nvSpPr>
          <p:cNvPr id="7" name="Shape 5"/>
          <p:cNvSpPr/>
          <p:nvPr/>
        </p:nvSpPr>
        <p:spPr>
          <a:xfrm>
            <a:off x="6197534" y="2138164"/>
            <a:ext cx="5181755" cy="1894417"/>
          </a:xfrm>
          <a:prstGeom prst="roundRect">
            <a:avLst>
              <a:gd name="adj" fmla="val 5363"/>
            </a:avLst>
          </a:prstGeom>
          <a:solidFill>
            <a:srgbClr val="1B1F2A"/>
          </a:solidFill>
          <a:ln/>
        </p:spPr>
      </p:sp>
      <p:sp>
        <p:nvSpPr>
          <p:cNvPr id="8" name="Text 6"/>
          <p:cNvSpPr/>
          <p:nvPr/>
        </p:nvSpPr>
        <p:spPr>
          <a:xfrm>
            <a:off x="6502246" y="2442877"/>
            <a:ext cx="4709501"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08A4B"/>
                </a:solidFill>
                <a:latin typeface="Inter" pitchFamily="34" charset="0"/>
                <a:ea typeface="Inter" pitchFamily="34" charset="-122"/>
                <a:cs typeface="Inter" pitchFamily="34" charset="-120"/>
              </a:rPr>
              <a:t>Con un assistente AI</a:t>
            </a:r>
            <a:endParaRPr lang="en-US" sz="2000" dirty="0"/>
          </a:p>
        </p:txBody>
      </p:sp>
      <p:sp>
        <p:nvSpPr>
          <p:cNvPr id="9" name="Text 7"/>
          <p:cNvSpPr/>
          <p:nvPr/>
        </p:nvSpPr>
        <p:spPr>
          <a:xfrm>
            <a:off x="6572604" y="2874590"/>
            <a:ext cx="4631523" cy="878681"/>
          </a:xfrm>
          <a:prstGeom prst="rect">
            <a:avLst/>
          </a:prstGeom>
          <a:noFill/>
          <a:ln/>
        </p:spPr>
        <p:txBody>
          <a:bodyPr wrap="square" lIns="0" tIns="0" rIns="0" bIns="0" rtlCol="0" anchor="t">
            <a:normAutofit/>
          </a:bodyPr>
          <a:lstStyle/>
          <a:p>
            <a:pPr algn="l" marL="183642" indent="-183642">
              <a:lnSpc>
                <a:spcPts val="2240"/>
              </a:lnSpc>
              <a:buSzPct val="100000"/>
              <a:buChar char="•"/>
            </a:pPr>
            <a:r>
              <a:rPr lang="en-US" sz="1600" dirty="0">
                <a:solidFill>
                  <a:srgbClr val="F4F1EA"/>
                </a:solidFill>
                <a:latin typeface="Inter" pitchFamily="34" charset="0"/>
                <a:ea typeface="Inter" pitchFamily="34" charset="-122"/>
                <a:cs typeface="Inter" pitchFamily="34" charset="-120"/>
              </a:rPr>
              <a:t>Una sola risposta, già pronta</a:t>
            </a:r>
            <a:endParaRPr lang="en-US" sz="1600" dirty="0"/>
          </a:p>
          <a:p>
            <a:pPr algn="l" marL="183642" indent="-183642">
              <a:lnSpc>
                <a:spcPts val="2240"/>
              </a:lnSpc>
              <a:buSzPct val="100000"/>
              <a:buChar char="•"/>
            </a:pPr>
            <a:r>
              <a:rPr lang="en-US" sz="1600" dirty="0">
                <a:solidFill>
                  <a:srgbClr val="F4F1EA"/>
                </a:solidFill>
                <a:latin typeface="Inter" pitchFamily="34" charset="0"/>
                <a:ea typeface="Inter" pitchFamily="34" charset="-122"/>
                <a:cs typeface="Inter" pitchFamily="34" charset="-120"/>
              </a:rPr>
              <a:t>Le fonti spesso non si vedono</a:t>
            </a:r>
            <a:endParaRPr lang="en-US" sz="1600" dirty="0"/>
          </a:p>
          <a:p>
            <a:pPr algn="l" marL="183642" indent="-183642">
              <a:lnSpc>
                <a:spcPts val="2240"/>
              </a:lnSpc>
              <a:buSzPct val="100000"/>
              <a:buChar char="•"/>
            </a:pPr>
            <a:r>
              <a:rPr lang="en-US" sz="1600" dirty="0">
                <a:solidFill>
                  <a:srgbClr val="F4F1EA"/>
                </a:solidFill>
                <a:latin typeface="Inter" pitchFamily="34" charset="0"/>
                <a:ea typeface="Inter" pitchFamily="34" charset="-122"/>
                <a:cs typeface="Inter" pitchFamily="34" charset="-120"/>
              </a:rPr>
              <a:t>Risponde sempre, anche quando non sa</a:t>
            </a:r>
            <a:endParaRPr lang="en-US" sz="1600" dirty="0"/>
          </a:p>
        </p:txBody>
      </p:sp>
      <p:sp>
        <p:nvSpPr>
          <p:cNvPr id="10" name="Text 8"/>
          <p:cNvSpPr/>
          <p:nvPr/>
        </p:nvSpPr>
        <p:spPr>
          <a:xfrm>
            <a:off x="812712" y="4337298"/>
            <a:ext cx="9810751"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Guadagniamo tempo. Il rischio è perdere l'abitudine a confrontare e a scegliere.</a:t>
            </a:r>
            <a:endParaRPr lang="en-US" sz="1600" dirty="0"/>
          </a:p>
        </p:txBody>
      </p:sp>
      <p:sp>
        <p:nvSpPr>
          <p:cNvPr id="11" name="Text 9"/>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2" name="Text 10"/>
          <p:cNvSpPr/>
          <p:nvPr/>
        </p:nvSpPr>
        <p:spPr>
          <a:xfrm>
            <a:off x="11137658" y="6238435"/>
            <a:ext cx="241410"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2 · PERCHÉ CI FIDIAMO DI UNA MACCHINA?</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Quattro motivi per cui ci fidiamo</a:t>
            </a:r>
            <a:endParaRPr lang="en-US" sz="3600" dirty="0"/>
          </a:p>
        </p:txBody>
      </p:sp>
      <p:sp>
        <p:nvSpPr>
          <p:cNvPr id="4" name="Shape 2"/>
          <p:cNvSpPr/>
          <p:nvPr/>
        </p:nvSpPr>
        <p:spPr>
          <a:xfrm>
            <a:off x="812712" y="2138164"/>
            <a:ext cx="5207110" cy="1320602"/>
          </a:xfrm>
          <a:prstGeom prst="roundRect">
            <a:avLst>
              <a:gd name="adj" fmla="val 7693"/>
            </a:avLst>
          </a:prstGeom>
          <a:solidFill>
            <a:srgbClr val="EBE6DA"/>
          </a:solidFill>
          <a:ln/>
        </p:spPr>
      </p:sp>
      <p:sp>
        <p:nvSpPr>
          <p:cNvPr id="5" name="Text 3"/>
          <p:cNvSpPr/>
          <p:nvPr/>
        </p:nvSpPr>
        <p:spPr>
          <a:xfrm>
            <a:off x="1117424" y="2341345"/>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Parla come noi</a:t>
            </a:r>
            <a:endParaRPr lang="en-US" sz="2000" dirty="0"/>
          </a:p>
        </p:txBody>
      </p:sp>
      <p:sp>
        <p:nvSpPr>
          <p:cNvPr id="6" name="Text 4"/>
          <p:cNvSpPr/>
          <p:nvPr/>
        </p:nvSpPr>
        <p:spPr>
          <a:xfrm>
            <a:off x="1117424" y="2722234"/>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Un linguaggio fluente e ordinato ci sembra un segno di competenza.</a:t>
            </a:r>
            <a:endParaRPr lang="en-US" sz="1500" dirty="0"/>
          </a:p>
        </p:txBody>
      </p:sp>
      <p:sp>
        <p:nvSpPr>
          <p:cNvPr id="7" name="Shape 5"/>
          <p:cNvSpPr/>
          <p:nvPr/>
        </p:nvSpPr>
        <p:spPr>
          <a:xfrm>
            <a:off x="6172178" y="2138164"/>
            <a:ext cx="5207110" cy="1320602"/>
          </a:xfrm>
          <a:prstGeom prst="roundRect">
            <a:avLst>
              <a:gd name="adj" fmla="val 7693"/>
            </a:avLst>
          </a:prstGeom>
          <a:solidFill>
            <a:srgbClr val="EBE6DA"/>
          </a:solidFill>
          <a:ln/>
        </p:spPr>
      </p:sp>
      <p:sp>
        <p:nvSpPr>
          <p:cNvPr id="8" name="Text 6"/>
          <p:cNvSpPr/>
          <p:nvPr/>
        </p:nvSpPr>
        <p:spPr>
          <a:xfrm>
            <a:off x="6476890" y="2341345"/>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Non esita mai</a:t>
            </a:r>
            <a:endParaRPr lang="en-US" sz="2000" dirty="0"/>
          </a:p>
        </p:txBody>
      </p:sp>
      <p:sp>
        <p:nvSpPr>
          <p:cNvPr id="9" name="Text 7"/>
          <p:cNvSpPr/>
          <p:nvPr/>
        </p:nvSpPr>
        <p:spPr>
          <a:xfrm>
            <a:off x="6476890" y="2722234"/>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Usa lo stesso tono sicuro per le risposte giuste e per quelle sbagliate.</a:t>
            </a:r>
            <a:endParaRPr lang="en-US" sz="1500" dirty="0"/>
          </a:p>
        </p:txBody>
      </p:sp>
      <p:sp>
        <p:nvSpPr>
          <p:cNvPr id="10" name="Shape 8"/>
          <p:cNvSpPr/>
          <p:nvPr/>
        </p:nvSpPr>
        <p:spPr>
          <a:xfrm>
            <a:off x="812712" y="3611122"/>
            <a:ext cx="5207110" cy="1320602"/>
          </a:xfrm>
          <a:prstGeom prst="roundRect">
            <a:avLst>
              <a:gd name="adj" fmla="val 7693"/>
            </a:avLst>
          </a:prstGeom>
          <a:solidFill>
            <a:srgbClr val="EBE6DA"/>
          </a:solidFill>
          <a:ln/>
        </p:spPr>
      </p:sp>
      <p:sp>
        <p:nvSpPr>
          <p:cNvPr id="11" name="Text 9"/>
          <p:cNvSpPr/>
          <p:nvPr/>
        </p:nvSpPr>
        <p:spPr>
          <a:xfrm>
            <a:off x="1117424" y="3814304"/>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È sempre disponibile</a:t>
            </a:r>
            <a:endParaRPr lang="en-US" sz="2000" dirty="0"/>
          </a:p>
        </p:txBody>
      </p:sp>
      <p:sp>
        <p:nvSpPr>
          <p:cNvPr id="12" name="Text 10"/>
          <p:cNvSpPr/>
          <p:nvPr/>
        </p:nvSpPr>
        <p:spPr>
          <a:xfrm>
            <a:off x="1117424" y="4195192"/>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Paziente, veloce, a qualsiasi ora: non si stanca e non giudica.</a:t>
            </a:r>
            <a:endParaRPr lang="en-US" sz="1500" dirty="0"/>
          </a:p>
        </p:txBody>
      </p:sp>
      <p:sp>
        <p:nvSpPr>
          <p:cNvPr id="13" name="Shape 11"/>
          <p:cNvSpPr/>
          <p:nvPr/>
        </p:nvSpPr>
        <p:spPr>
          <a:xfrm>
            <a:off x="6172178" y="3611122"/>
            <a:ext cx="5207110" cy="1320602"/>
          </a:xfrm>
          <a:prstGeom prst="roundRect">
            <a:avLst>
              <a:gd name="adj" fmla="val 7693"/>
            </a:avLst>
          </a:prstGeom>
          <a:solidFill>
            <a:srgbClr val="1B1F2A"/>
          </a:solidFill>
          <a:ln/>
        </p:spPr>
      </p:sp>
      <p:sp>
        <p:nvSpPr>
          <p:cNvPr id="14" name="Text 12"/>
          <p:cNvSpPr/>
          <p:nvPr/>
        </p:nvSpPr>
        <p:spPr>
          <a:xfrm>
            <a:off x="6476890" y="3814304"/>
            <a:ext cx="4735617"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08A4B"/>
                </a:solidFill>
                <a:latin typeface="Inter" pitchFamily="34" charset="0"/>
                <a:ea typeface="Inter" pitchFamily="34" charset="-122"/>
                <a:cs typeface="Inter" pitchFamily="34" charset="-120"/>
              </a:rPr>
              <a:t>Tende a darci ragione</a:t>
            </a:r>
            <a:endParaRPr lang="en-US" sz="2000" dirty="0"/>
          </a:p>
        </p:txBody>
      </p:sp>
      <p:sp>
        <p:nvSpPr>
          <p:cNvPr id="15" name="Text 13"/>
          <p:cNvSpPr/>
          <p:nvPr/>
        </p:nvSpPr>
        <p:spPr>
          <a:xfrm>
            <a:off x="6476890" y="4195192"/>
            <a:ext cx="4735617"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5BC"/>
                </a:solidFill>
                <a:latin typeface="Inter" pitchFamily="34" charset="0"/>
                <a:ea typeface="Inter" pitchFamily="34" charset="-122"/>
                <a:cs typeface="Inter" pitchFamily="34" charset="-120"/>
              </a:rPr>
              <a:t>È addestrata a soddisfarci, e spesso asseconda quello che pensiamo già.</a:t>
            </a:r>
            <a:endParaRPr lang="en-US" sz="1500" dirty="0"/>
          </a:p>
        </p:txBody>
      </p:sp>
      <p:sp>
        <p:nvSpPr>
          <p:cNvPr id="16" name="Text 14"/>
          <p:cNvSpPr/>
          <p:nvPr/>
        </p:nvSpPr>
        <p:spPr>
          <a:xfrm>
            <a:off x="812712" y="5236437"/>
            <a:ext cx="10883574"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F2A"/>
                </a:solidFill>
                <a:latin typeface="Inter" pitchFamily="34" charset="0"/>
                <a:ea typeface="Inter" pitchFamily="34" charset="-122"/>
                <a:cs typeface="Inter" pitchFamily="34" charset="-120"/>
              </a:rPr>
              <a:t>Prima ci fidavamo di fonti con un nome e un volto; ora di un sistema che non ne ha. </a:t>
            </a:r>
            <a:r>
              <a:rPr lang="en-US" sz="1500" b="1" dirty="0">
                <a:solidFill>
                  <a:srgbClr val="1B1F2A"/>
                </a:solidFill>
                <a:latin typeface="Inter" pitchFamily="34" charset="0"/>
                <a:ea typeface="Inter" pitchFamily="34" charset="-122"/>
                <a:cs typeface="Inter" pitchFamily="34" charset="-120"/>
              </a:rPr>
              <a:t>La fiducia va calibrata:</a:t>
            </a:r>
            <a:r>
              <a:rPr lang="en-US" sz="1500" dirty="0">
                <a:solidFill>
                  <a:srgbClr val="1B1F2A"/>
                </a:solidFill>
                <a:latin typeface="Inter" pitchFamily="34" charset="0"/>
                <a:ea typeface="Inter" pitchFamily="34" charset="-122"/>
                <a:cs typeface="Inter" pitchFamily="34" charset="-120"/>
              </a:rPr>
              <a:t> proporzionata a quanto possiamo verificare.</a:t>
            </a:r>
            <a:endParaRPr lang="en-US" sz="1500" dirty="0"/>
          </a:p>
        </p:txBody>
      </p:sp>
      <p:sp>
        <p:nvSpPr>
          <p:cNvPr id="17" name="Text 15"/>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8" name="Text 16"/>
          <p:cNvSpPr/>
          <p:nvPr/>
        </p:nvSpPr>
        <p:spPr>
          <a:xfrm>
            <a:off x="11170179" y="6238435"/>
            <a:ext cx="208889"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7"/>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3 · L'AI CONOSCE DAVVERO IL MONDO?</a:t>
            </a:r>
            <a:endParaRPr lang="en-US" sz="1200" dirty="0"/>
          </a:p>
        </p:txBody>
      </p:sp>
      <p:sp>
        <p:nvSpPr>
          <p:cNvPr id="3" name="Text 1"/>
          <p:cNvSpPr/>
          <p:nvPr>
            <p:ph type="title"/>
          </p:nvPr>
        </p:nvSpPr>
        <p:spPr>
          <a:xfrm>
            <a:off x="812712" y="1229097"/>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Come impara: dagli esempi</a:t>
            </a:r>
            <a:endParaRPr lang="en-US" sz="3600" dirty="0"/>
          </a:p>
        </p:txBody>
      </p:sp>
      <p:sp>
        <p:nvSpPr>
          <p:cNvPr id="4" name="Text 2"/>
          <p:cNvSpPr/>
          <p:nvPr/>
        </p:nvSpPr>
        <p:spPr>
          <a:xfrm>
            <a:off x="812712" y="2046771"/>
            <a:ext cx="5624830" cy="66547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1B1F2A"/>
                </a:solidFill>
                <a:latin typeface="Inter" pitchFamily="34" charset="0"/>
                <a:ea typeface="Inter" pitchFamily="34" charset="-122"/>
                <a:cs typeface="Inter" pitchFamily="34" charset="-120"/>
              </a:rPr>
              <a:t>Come si insegna a una macchina a riconoscere un gatto, senza descriverlo?</a:t>
            </a:r>
            <a:endParaRPr lang="en-US" sz="1800" dirty="0"/>
          </a:p>
        </p:txBody>
      </p:sp>
      <p:pic>
        <p:nvPicPr>
          <p:cNvPr id="5" name="Image 0" descr="Sei esempi etichettati: tre gatti con l'etichetta gatto, un cane, una tazza e un uccellino con l'etichetta non gatto">    </p:cNvPr>
          <p:cNvPicPr>
            <a:picLocks noChangeAspect="1"/>
          </p:cNvPicPr>
          <p:nvPr/>
        </p:nvPicPr>
        <p:blipFill>
          <a:blip r:embed="rId1"/>
          <a:srcRect l="-4" r="-4" t="0" b="0"/>
          <a:stretch/>
        </p:blipFill>
        <p:spPr>
          <a:xfrm>
            <a:off x="6578424" y="1935094"/>
            <a:ext cx="4445000" cy="863534"/>
          </a:xfrm>
          <a:prstGeom prst="rect">
            <a:avLst/>
          </a:prstGeom>
        </p:spPr>
      </p:pic>
      <p:sp>
        <p:nvSpPr>
          <p:cNvPr id="6" name="Shape 3"/>
          <p:cNvSpPr/>
          <p:nvPr/>
        </p:nvSpPr>
        <p:spPr>
          <a:xfrm>
            <a:off x="812712" y="3001807"/>
            <a:ext cx="3386667" cy="1762456"/>
          </a:xfrm>
          <a:prstGeom prst="roundRect">
            <a:avLst>
              <a:gd name="adj" fmla="val 5765"/>
            </a:avLst>
          </a:prstGeom>
          <a:solidFill>
            <a:srgbClr val="EBE6DA"/>
          </a:solidFill>
          <a:ln/>
        </p:spPr>
      </p:sp>
      <p:sp>
        <p:nvSpPr>
          <p:cNvPr id="7" name="Text 4"/>
          <p:cNvSpPr/>
          <p:nvPr/>
        </p:nvSpPr>
        <p:spPr>
          <a:xfrm>
            <a:off x="1117424" y="3306514"/>
            <a:ext cx="2860561"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1 · Mostrare</a:t>
            </a:r>
            <a:endParaRPr lang="en-US" sz="2000" dirty="0"/>
          </a:p>
        </p:txBody>
      </p:sp>
      <p:sp>
        <p:nvSpPr>
          <p:cNvPr id="8" name="Text 5"/>
          <p:cNvSpPr/>
          <p:nvPr/>
        </p:nvSpPr>
        <p:spPr>
          <a:xfrm>
            <a:off x="1117424" y="3712766"/>
            <a:ext cx="2860561" cy="523258"/>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Migliaia di foto con l'etichetta giusta: gatto, non gatto.</a:t>
            </a:r>
            <a:endParaRPr lang="en-US" sz="1400" dirty="0"/>
          </a:p>
        </p:txBody>
      </p:sp>
      <p:sp>
        <p:nvSpPr>
          <p:cNvPr id="9" name="Shape 6"/>
          <p:cNvSpPr/>
          <p:nvPr/>
        </p:nvSpPr>
        <p:spPr>
          <a:xfrm>
            <a:off x="4402556" y="3001807"/>
            <a:ext cx="3386777" cy="1762456"/>
          </a:xfrm>
          <a:prstGeom prst="roundRect">
            <a:avLst>
              <a:gd name="adj" fmla="val 5765"/>
            </a:avLst>
          </a:prstGeom>
          <a:solidFill>
            <a:srgbClr val="EBE6DA"/>
          </a:solidFill>
          <a:ln/>
        </p:spPr>
      </p:sp>
      <p:sp>
        <p:nvSpPr>
          <p:cNvPr id="10" name="Text 7"/>
          <p:cNvSpPr/>
          <p:nvPr/>
        </p:nvSpPr>
        <p:spPr>
          <a:xfrm>
            <a:off x="4707268" y="3306514"/>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2 · Sbagliare</a:t>
            </a:r>
            <a:endParaRPr lang="en-US" sz="2000" dirty="0"/>
          </a:p>
        </p:txBody>
      </p:sp>
      <p:sp>
        <p:nvSpPr>
          <p:cNvPr id="11" name="Text 8"/>
          <p:cNvSpPr/>
          <p:nvPr/>
        </p:nvSpPr>
        <p:spPr>
          <a:xfrm>
            <a:off x="4707268" y="3712766"/>
            <a:ext cx="2860674" cy="772186"/>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Il modello tira a indovinare e misura quanto si è allontanato dalla risposta giusta.</a:t>
            </a:r>
            <a:endParaRPr lang="en-US" sz="1400" dirty="0"/>
          </a:p>
        </p:txBody>
      </p:sp>
      <p:sp>
        <p:nvSpPr>
          <p:cNvPr id="12" name="Shape 9"/>
          <p:cNvSpPr/>
          <p:nvPr/>
        </p:nvSpPr>
        <p:spPr>
          <a:xfrm>
            <a:off x="7992511" y="3001807"/>
            <a:ext cx="3386777" cy="1762456"/>
          </a:xfrm>
          <a:prstGeom prst="roundRect">
            <a:avLst>
              <a:gd name="adj" fmla="val 5765"/>
            </a:avLst>
          </a:prstGeom>
          <a:solidFill>
            <a:srgbClr val="EBE6DA"/>
          </a:solidFill>
          <a:ln/>
        </p:spPr>
      </p:sp>
      <p:sp>
        <p:nvSpPr>
          <p:cNvPr id="13" name="Text 10"/>
          <p:cNvSpPr/>
          <p:nvPr/>
        </p:nvSpPr>
        <p:spPr>
          <a:xfrm>
            <a:off x="8297224" y="3306514"/>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3 · Correggere</a:t>
            </a:r>
            <a:endParaRPr lang="en-US" sz="2000" dirty="0"/>
          </a:p>
        </p:txBody>
      </p:sp>
      <p:sp>
        <p:nvSpPr>
          <p:cNvPr id="14" name="Text 11"/>
          <p:cNvSpPr/>
          <p:nvPr/>
        </p:nvSpPr>
        <p:spPr>
          <a:xfrm>
            <a:off x="8297224" y="3712766"/>
            <a:ext cx="2860674" cy="772186"/>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Aggiusta di poco i suoi parametri, per sbagliare un po' meno la volta dopo.</a:t>
            </a:r>
            <a:endParaRPr lang="en-US" sz="1400" dirty="0"/>
          </a:p>
        </p:txBody>
      </p:sp>
      <p:sp>
        <p:nvSpPr>
          <p:cNvPr id="15" name="Text 12"/>
          <p:cNvSpPr/>
          <p:nvPr/>
        </p:nvSpPr>
        <p:spPr>
          <a:xfrm>
            <a:off x="812712" y="4967436"/>
            <a:ext cx="9483726" cy="594254"/>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Ripetuto milioni di volte, il modello scopre da solo quali forme contano. La regola «gatto» non l'ha scritta nessuno.</a:t>
            </a:r>
            <a:endParaRPr lang="en-US" sz="1600" dirty="0"/>
          </a:p>
        </p:txBody>
      </p:sp>
      <p:sp>
        <p:nvSpPr>
          <p:cNvPr id="16" name="Text 13"/>
          <p:cNvSpPr/>
          <p:nvPr/>
        </p:nvSpPr>
        <p:spPr>
          <a:xfrm>
            <a:off x="812712" y="6238429"/>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7" name="Text 14"/>
          <p:cNvSpPr/>
          <p:nvPr/>
        </p:nvSpPr>
        <p:spPr>
          <a:xfrm>
            <a:off x="11204245" y="6238429"/>
            <a:ext cx="174823"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1EA"/>
        </a:solidFill>
      </p:bgPr>
    </p:bg>
    <p:spTree>
      <p:nvGrpSpPr>
        <p:cNvPr id="1" name=""/>
        <p:cNvGrpSpPr/>
        <p:nvPr/>
      </p:nvGrpSpPr>
      <p:grpSpPr>
        <a:xfrm>
          <a:off x="0" y="0"/>
          <a:ext cx="0" cy="0"/>
          <a:chOff x="0" y="0"/>
          <a:chExt cx="0" cy="0"/>
        </a:xfrm>
      </p:grpSpPr>
      <p:sp>
        <p:nvSpPr>
          <p:cNvPr id="2" name="Text 0"/>
          <p:cNvSpPr/>
          <p:nvPr>
            <p:ph type="title"/>
          </p:nvPr>
        </p:nvSpPr>
        <p:spPr>
          <a:xfrm>
            <a:off x="812712" y="812707"/>
            <a:ext cx="10883574" cy="523478"/>
          </a:xfrm>
          <a:prstGeom prst="rect">
            <a:avLst/>
          </a:prstGeom>
          <a:noFill/>
          <a:ln/>
        </p:spPr>
        <p:txBody>
          <a:bodyPr wrap="square" lIns="0" tIns="0" rIns="0" bIns="0" rtlCol="0" anchor="t">
            <a:normAutofit/>
          </a:bodyPr>
          <a:lstStyle/>
          <a:p>
            <a:pPr algn="l" indent="0" marL="0">
              <a:lnSpc>
                <a:spcPts val="3923"/>
              </a:lnSpc>
              <a:buNone/>
            </a:pPr>
            <a:r>
              <a:rPr lang="en-US" sz="3566" b="1" i="0" dirty="0">
                <a:solidFill>
                  <a:srgbClr val="1B1F2A"/>
                </a:solidFill>
                <a:latin typeface="Space Grotesk" pitchFamily="34" charset="0"/>
                <a:ea typeface="Space Grotesk" pitchFamily="34" charset="-122"/>
                <a:cs typeface="Space Grotesk" pitchFamily="34" charset="-120"/>
              </a:rPr>
              <a:t>Come nasce un modello linguistico</a:t>
            </a:r>
            <a:endParaRPr lang="en-US" sz="3566" dirty="0"/>
          </a:p>
        </p:txBody>
      </p:sp>
      <p:sp>
        <p:nvSpPr>
          <p:cNvPr id="3" name="Shape 1"/>
          <p:cNvSpPr/>
          <p:nvPr/>
        </p:nvSpPr>
        <p:spPr>
          <a:xfrm>
            <a:off x="812712" y="1517142"/>
            <a:ext cx="10566577" cy="0"/>
          </a:xfrm>
          <a:prstGeom prst="line">
            <a:avLst/>
          </a:prstGeom>
          <a:noFill/>
          <a:ln w="6350">
            <a:solidFill>
              <a:srgbClr val="D6D0C2"/>
            </a:solidFill>
            <a:prstDash val="solid"/>
          </a:ln>
        </p:spPr>
      </p:sp>
      <p:sp>
        <p:nvSpPr>
          <p:cNvPr id="4" name="Text 2"/>
          <p:cNvSpPr/>
          <p:nvPr/>
        </p:nvSpPr>
        <p:spPr>
          <a:xfrm>
            <a:off x="812712" y="1584523"/>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5F93"/>
                </a:solidFill>
                <a:latin typeface="Space Grotesk" pitchFamily="34" charset="0"/>
                <a:ea typeface="Space Grotesk" pitchFamily="34" charset="-122"/>
                <a:cs typeface="Space Grotesk" pitchFamily="34" charset="-120"/>
              </a:rPr>
              <a:t>1</a:t>
            </a:r>
            <a:endParaRPr lang="en-US" sz="1400" dirty="0"/>
          </a:p>
        </p:txBody>
      </p:sp>
      <p:sp>
        <p:nvSpPr>
          <p:cNvPr id="5" name="Text 3"/>
          <p:cNvSpPr/>
          <p:nvPr/>
        </p:nvSpPr>
        <p:spPr>
          <a:xfrm>
            <a:off x="1219068" y="1584523"/>
            <a:ext cx="2223770" cy="231775"/>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1B1F2A"/>
                </a:solidFill>
                <a:latin typeface="Inter" pitchFamily="34" charset="0"/>
                <a:ea typeface="Inter" pitchFamily="34" charset="-122"/>
                <a:cs typeface="Inter" pitchFamily="34" charset="-120"/>
              </a:rPr>
              <a:t>Raccolta dei dati</a:t>
            </a:r>
            <a:endParaRPr lang="en-US" sz="1300" dirty="0"/>
          </a:p>
        </p:txBody>
      </p:sp>
      <p:sp>
        <p:nvSpPr>
          <p:cNvPr id="6" name="Text 4"/>
          <p:cNvSpPr/>
          <p:nvPr/>
        </p:nvSpPr>
        <p:spPr>
          <a:xfrm>
            <a:off x="3530424" y="1584523"/>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Si raccolgono testi, immagini, codice e altri contenuti per l'addestramento.</a:t>
            </a:r>
            <a:endParaRPr lang="en-US" sz="1200" dirty="0"/>
          </a:p>
        </p:txBody>
      </p:sp>
      <p:sp>
        <p:nvSpPr>
          <p:cNvPr id="7" name="Text 5"/>
          <p:cNvSpPr/>
          <p:nvPr/>
        </p:nvSpPr>
        <p:spPr>
          <a:xfrm>
            <a:off x="8331288" y="1584523"/>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persone scelgono le fonti, software le raccoglie</a:t>
            </a:r>
            <a:endParaRPr lang="en-US" sz="1200" dirty="0"/>
          </a:p>
        </p:txBody>
      </p:sp>
      <p:sp>
        <p:nvSpPr>
          <p:cNvPr id="8" name="Shape 6"/>
          <p:cNvSpPr/>
          <p:nvPr/>
        </p:nvSpPr>
        <p:spPr>
          <a:xfrm>
            <a:off x="812712" y="2042337"/>
            <a:ext cx="10566577" cy="0"/>
          </a:xfrm>
          <a:prstGeom prst="line">
            <a:avLst/>
          </a:prstGeom>
          <a:noFill/>
          <a:ln w="6350">
            <a:solidFill>
              <a:srgbClr val="D6D0C2"/>
            </a:solidFill>
            <a:prstDash val="solid"/>
          </a:ln>
        </p:spPr>
      </p:sp>
      <p:sp>
        <p:nvSpPr>
          <p:cNvPr id="9" name="Text 7"/>
          <p:cNvSpPr/>
          <p:nvPr/>
        </p:nvSpPr>
        <p:spPr>
          <a:xfrm>
            <a:off x="812712" y="2109719"/>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5F93"/>
                </a:solidFill>
                <a:latin typeface="Space Grotesk" pitchFamily="34" charset="0"/>
                <a:ea typeface="Space Grotesk" pitchFamily="34" charset="-122"/>
                <a:cs typeface="Space Grotesk" pitchFamily="34" charset="-120"/>
              </a:rPr>
              <a:t>2</a:t>
            </a:r>
            <a:endParaRPr lang="en-US" sz="1400" dirty="0"/>
          </a:p>
        </p:txBody>
      </p:sp>
      <p:sp>
        <p:nvSpPr>
          <p:cNvPr id="10" name="Text 8"/>
          <p:cNvSpPr/>
          <p:nvPr/>
        </p:nvSpPr>
        <p:spPr>
          <a:xfrm>
            <a:off x="1219068" y="2109719"/>
            <a:ext cx="2223770" cy="231775"/>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1B1F2A"/>
                </a:solidFill>
                <a:latin typeface="Inter" pitchFamily="34" charset="0"/>
                <a:ea typeface="Inter" pitchFamily="34" charset="-122"/>
                <a:cs typeface="Inter" pitchFamily="34" charset="-120"/>
              </a:rPr>
              <a:t>Preparazione dei dati</a:t>
            </a:r>
            <a:endParaRPr lang="en-US" sz="1300" dirty="0"/>
          </a:p>
        </p:txBody>
      </p:sp>
      <p:sp>
        <p:nvSpPr>
          <p:cNvPr id="11" name="Text 9"/>
          <p:cNvSpPr/>
          <p:nvPr/>
        </p:nvSpPr>
        <p:spPr>
          <a:xfrm>
            <a:off x="3530424" y="2109719"/>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Si eliminano duplicati, contenuti indesiderati e dati di scarsa qualità.</a:t>
            </a:r>
            <a:endParaRPr lang="en-US" sz="1200" dirty="0"/>
          </a:p>
        </p:txBody>
      </p:sp>
      <p:sp>
        <p:nvSpPr>
          <p:cNvPr id="12" name="Text 10"/>
          <p:cNvSpPr/>
          <p:nvPr/>
        </p:nvSpPr>
        <p:spPr>
          <a:xfrm>
            <a:off x="8331288" y="2109719"/>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persone fissano i criteri, filtri automatici li applicano</a:t>
            </a:r>
            <a:endParaRPr lang="en-US" sz="1200" dirty="0"/>
          </a:p>
        </p:txBody>
      </p:sp>
      <p:sp>
        <p:nvSpPr>
          <p:cNvPr id="13" name="Shape 11"/>
          <p:cNvSpPr/>
          <p:nvPr/>
        </p:nvSpPr>
        <p:spPr>
          <a:xfrm>
            <a:off x="812712" y="2567428"/>
            <a:ext cx="10566577" cy="0"/>
          </a:xfrm>
          <a:prstGeom prst="line">
            <a:avLst/>
          </a:prstGeom>
          <a:noFill/>
          <a:ln w="6350">
            <a:solidFill>
              <a:srgbClr val="D6D0C2"/>
            </a:solidFill>
            <a:prstDash val="solid"/>
          </a:ln>
        </p:spPr>
      </p:sp>
      <p:sp>
        <p:nvSpPr>
          <p:cNvPr id="14" name="Text 12"/>
          <p:cNvSpPr/>
          <p:nvPr/>
        </p:nvSpPr>
        <p:spPr>
          <a:xfrm>
            <a:off x="812712" y="2634804"/>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Space Grotesk" pitchFamily="34" charset="0"/>
                <a:ea typeface="Space Grotesk" pitchFamily="34" charset="-122"/>
                <a:cs typeface="Space Grotesk" pitchFamily="34" charset="-120"/>
              </a:rPr>
              <a:t>3</a:t>
            </a:r>
            <a:endParaRPr lang="en-US" sz="1400" dirty="0"/>
          </a:p>
        </p:txBody>
      </p:sp>
      <p:sp>
        <p:nvSpPr>
          <p:cNvPr id="15" name="Text 13"/>
          <p:cNvSpPr/>
          <p:nvPr/>
        </p:nvSpPr>
        <p:spPr>
          <a:xfrm>
            <a:off x="1219068" y="2634804"/>
            <a:ext cx="2223770" cy="231775"/>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B04A17"/>
                </a:solidFill>
                <a:latin typeface="Inter" pitchFamily="34" charset="0"/>
                <a:ea typeface="Inter" pitchFamily="34" charset="-122"/>
                <a:cs typeface="Inter" pitchFamily="34" charset="-120"/>
              </a:rPr>
              <a:t>Pre-training</a:t>
            </a:r>
            <a:endParaRPr lang="en-US" sz="1300" dirty="0"/>
          </a:p>
        </p:txBody>
      </p:sp>
      <p:sp>
        <p:nvSpPr>
          <p:cNvPr id="16" name="Text 14"/>
          <p:cNvSpPr/>
          <p:nvPr/>
        </p:nvSpPr>
        <p:spPr>
          <a:xfrm>
            <a:off x="3530424" y="2634804"/>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Il modello apprende relazioni statistiche nei dati, ad esempio prevedendo il token successivo.</a:t>
            </a:r>
            <a:endParaRPr lang="en-US" sz="1200" dirty="0"/>
          </a:p>
        </p:txBody>
      </p:sp>
      <p:sp>
        <p:nvSpPr>
          <p:cNvPr id="17" name="Text 15"/>
          <p:cNvSpPr/>
          <p:nvPr/>
        </p:nvSpPr>
        <p:spPr>
          <a:xfrm>
            <a:off x="8331288" y="2634804"/>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2F5F93"/>
                </a:solidFill>
                <a:latin typeface="Inter" pitchFamily="34" charset="0"/>
                <a:ea typeface="Inter" pitchFamily="34" charset="-122"/>
                <a:cs typeface="Inter" pitchFamily="34" charset="-120"/>
              </a:rPr>
              <a:t>Autonomo</a:t>
            </a:r>
            <a:r>
              <a:rPr lang="en-US" sz="1200" dirty="0">
                <a:solidFill>
                  <a:srgbClr val="3D424D"/>
                </a:solidFill>
                <a:latin typeface="Inter" pitchFamily="34" charset="0"/>
                <a:ea typeface="Inter" pitchFamily="34" charset="-122"/>
                <a:cs typeface="Inter" pitchFamily="34" charset="-120"/>
              </a:rPr>
              <a:t> · nessun intervento umano sui singoli esempi</a:t>
            </a:r>
            <a:endParaRPr lang="en-US" sz="1200" dirty="0"/>
          </a:p>
        </p:txBody>
      </p:sp>
      <p:sp>
        <p:nvSpPr>
          <p:cNvPr id="18" name="Shape 16"/>
          <p:cNvSpPr/>
          <p:nvPr/>
        </p:nvSpPr>
        <p:spPr>
          <a:xfrm>
            <a:off x="812712" y="3092512"/>
            <a:ext cx="10566577" cy="0"/>
          </a:xfrm>
          <a:prstGeom prst="line">
            <a:avLst/>
          </a:prstGeom>
          <a:noFill/>
          <a:ln w="6350">
            <a:solidFill>
              <a:srgbClr val="D6D0C2"/>
            </a:solidFill>
            <a:prstDash val="solid"/>
          </a:ln>
        </p:spPr>
      </p:sp>
      <p:sp>
        <p:nvSpPr>
          <p:cNvPr id="19" name="Text 17"/>
          <p:cNvSpPr/>
          <p:nvPr/>
        </p:nvSpPr>
        <p:spPr>
          <a:xfrm>
            <a:off x="812712" y="3159894"/>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Space Grotesk" pitchFamily="34" charset="0"/>
                <a:ea typeface="Space Grotesk" pitchFamily="34" charset="-122"/>
                <a:cs typeface="Space Grotesk" pitchFamily="34" charset="-120"/>
              </a:rPr>
              <a:t>4</a:t>
            </a:r>
            <a:endParaRPr lang="en-US" sz="1400" dirty="0"/>
          </a:p>
        </p:txBody>
      </p:sp>
      <p:sp>
        <p:nvSpPr>
          <p:cNvPr id="20" name="Text 18"/>
          <p:cNvSpPr/>
          <p:nvPr/>
        </p:nvSpPr>
        <p:spPr>
          <a:xfrm>
            <a:off x="1219068" y="3159894"/>
            <a:ext cx="2223770" cy="438150"/>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B04A17"/>
                </a:solidFill>
                <a:latin typeface="Inter" pitchFamily="34" charset="0"/>
                <a:ea typeface="Inter" pitchFamily="34" charset="-122"/>
                <a:cs typeface="Inter" pitchFamily="34" charset="-120"/>
              </a:rPr>
              <a:t>Supervised Fine-Tuning (SFT)</a:t>
            </a:r>
            <a:endParaRPr lang="en-US" sz="1300" dirty="0"/>
          </a:p>
        </p:txBody>
      </p:sp>
      <p:sp>
        <p:nvSpPr>
          <p:cNvPr id="21" name="Text 19"/>
          <p:cNvSpPr/>
          <p:nvPr/>
        </p:nvSpPr>
        <p:spPr>
          <a:xfrm>
            <a:off x="3530424" y="3159894"/>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Il modello viene addestrato su esempi di istruzioni e risposte desiderate.</a:t>
            </a:r>
            <a:endParaRPr lang="en-US" sz="1200" dirty="0"/>
          </a:p>
        </p:txBody>
      </p:sp>
      <p:sp>
        <p:nvSpPr>
          <p:cNvPr id="22" name="Text 20"/>
          <p:cNvSpPr/>
          <p:nvPr/>
        </p:nvSpPr>
        <p:spPr>
          <a:xfrm>
            <a:off x="8331288" y="3159894"/>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persone scrivono gli esempi, la macchina li apprende</a:t>
            </a:r>
            <a:endParaRPr lang="en-US" sz="1200" dirty="0"/>
          </a:p>
        </p:txBody>
      </p:sp>
      <p:sp>
        <p:nvSpPr>
          <p:cNvPr id="23" name="Shape 21"/>
          <p:cNvSpPr/>
          <p:nvPr/>
        </p:nvSpPr>
        <p:spPr>
          <a:xfrm>
            <a:off x="812712" y="3634246"/>
            <a:ext cx="10566577" cy="0"/>
          </a:xfrm>
          <a:prstGeom prst="line">
            <a:avLst/>
          </a:prstGeom>
          <a:noFill/>
          <a:ln w="6350">
            <a:solidFill>
              <a:srgbClr val="D6D0C2"/>
            </a:solidFill>
            <a:prstDash val="solid"/>
          </a:ln>
        </p:spPr>
      </p:sp>
      <p:sp>
        <p:nvSpPr>
          <p:cNvPr id="24" name="Text 22"/>
          <p:cNvSpPr/>
          <p:nvPr/>
        </p:nvSpPr>
        <p:spPr>
          <a:xfrm>
            <a:off x="812712" y="3701628"/>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Space Grotesk" pitchFamily="34" charset="0"/>
                <a:ea typeface="Space Grotesk" pitchFamily="34" charset="-122"/>
                <a:cs typeface="Space Grotesk" pitchFamily="34" charset="-120"/>
              </a:rPr>
              <a:t>5</a:t>
            </a:r>
            <a:endParaRPr lang="en-US" sz="1400" dirty="0"/>
          </a:p>
        </p:txBody>
      </p:sp>
      <p:sp>
        <p:nvSpPr>
          <p:cNvPr id="25" name="Text 23"/>
          <p:cNvSpPr/>
          <p:nvPr/>
        </p:nvSpPr>
        <p:spPr>
          <a:xfrm>
            <a:off x="1219068" y="3701628"/>
            <a:ext cx="2223770" cy="438150"/>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B04A17"/>
                </a:solidFill>
                <a:latin typeface="Inter" pitchFamily="34" charset="0"/>
                <a:ea typeface="Inter" pitchFamily="34" charset="-122"/>
                <a:cs typeface="Inter" pitchFamily="34" charset="-120"/>
              </a:rPr>
              <a:t>Allineamento alle preferenze</a:t>
            </a:r>
            <a:endParaRPr lang="en-US" sz="1300" dirty="0"/>
          </a:p>
        </p:txBody>
      </p:sp>
      <p:sp>
        <p:nvSpPr>
          <p:cNvPr id="26" name="Text 24"/>
          <p:cNvSpPr/>
          <p:nvPr/>
        </p:nvSpPr>
        <p:spPr>
          <a:xfrm>
            <a:off x="3530424" y="3701628"/>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RLHF o DPO orientano le risposte verso comportamenti più utili, corretti e sicuri.</a:t>
            </a:r>
            <a:endParaRPr lang="en-US" sz="1200" dirty="0"/>
          </a:p>
        </p:txBody>
      </p:sp>
      <p:sp>
        <p:nvSpPr>
          <p:cNvPr id="27" name="Text 25"/>
          <p:cNvSpPr/>
          <p:nvPr/>
        </p:nvSpPr>
        <p:spPr>
          <a:xfrm>
            <a:off x="8331288" y="3701628"/>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persone confrontano le risposte, la macchina si adatta</a:t>
            </a:r>
            <a:endParaRPr lang="en-US" sz="1200" dirty="0"/>
          </a:p>
        </p:txBody>
      </p:sp>
      <p:sp>
        <p:nvSpPr>
          <p:cNvPr id="28" name="Shape 26"/>
          <p:cNvSpPr/>
          <p:nvPr/>
        </p:nvSpPr>
        <p:spPr>
          <a:xfrm>
            <a:off x="812712" y="4175875"/>
            <a:ext cx="10566577" cy="0"/>
          </a:xfrm>
          <a:prstGeom prst="line">
            <a:avLst/>
          </a:prstGeom>
          <a:noFill/>
          <a:ln w="6350">
            <a:solidFill>
              <a:srgbClr val="D6D0C2"/>
            </a:solidFill>
            <a:prstDash val="solid"/>
          </a:ln>
        </p:spPr>
      </p:sp>
      <p:sp>
        <p:nvSpPr>
          <p:cNvPr id="29" name="Text 27"/>
          <p:cNvSpPr/>
          <p:nvPr/>
        </p:nvSpPr>
        <p:spPr>
          <a:xfrm>
            <a:off x="812712" y="4243251"/>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5F93"/>
                </a:solidFill>
                <a:latin typeface="Space Grotesk" pitchFamily="34" charset="0"/>
                <a:ea typeface="Space Grotesk" pitchFamily="34" charset="-122"/>
                <a:cs typeface="Space Grotesk" pitchFamily="34" charset="-120"/>
              </a:rPr>
              <a:t>6</a:t>
            </a:r>
            <a:endParaRPr lang="en-US" sz="1400" dirty="0"/>
          </a:p>
        </p:txBody>
      </p:sp>
      <p:sp>
        <p:nvSpPr>
          <p:cNvPr id="30" name="Text 28"/>
          <p:cNvSpPr/>
          <p:nvPr/>
        </p:nvSpPr>
        <p:spPr>
          <a:xfrm>
            <a:off x="1219068" y="4243251"/>
            <a:ext cx="2223770" cy="231775"/>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1B1F2A"/>
                </a:solidFill>
                <a:latin typeface="Inter" pitchFamily="34" charset="0"/>
                <a:ea typeface="Inter" pitchFamily="34" charset="-122"/>
                <a:cs typeface="Inter" pitchFamily="34" charset="-120"/>
              </a:rPr>
              <a:t>Valutazione e testing</a:t>
            </a:r>
            <a:endParaRPr lang="en-US" sz="1300" dirty="0"/>
          </a:p>
        </p:txBody>
      </p:sp>
      <p:sp>
        <p:nvSpPr>
          <p:cNvPr id="31" name="Text 29"/>
          <p:cNvSpPr/>
          <p:nvPr/>
        </p:nvSpPr>
        <p:spPr>
          <a:xfrm>
            <a:off x="3530424" y="4243251"/>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Si verificano capacità, accuratezza, robustezza e sicurezza con benchmark e test.</a:t>
            </a:r>
            <a:endParaRPr lang="en-US" sz="1200" dirty="0"/>
          </a:p>
        </p:txBody>
      </p:sp>
      <p:sp>
        <p:nvSpPr>
          <p:cNvPr id="32" name="Text 30"/>
          <p:cNvSpPr/>
          <p:nvPr/>
        </p:nvSpPr>
        <p:spPr>
          <a:xfrm>
            <a:off x="8331288" y="4243251"/>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test automatici e verifiche di esperti umani</a:t>
            </a:r>
            <a:endParaRPr lang="en-US" sz="1200" dirty="0"/>
          </a:p>
        </p:txBody>
      </p:sp>
      <p:sp>
        <p:nvSpPr>
          <p:cNvPr id="33" name="Shape 31"/>
          <p:cNvSpPr/>
          <p:nvPr/>
        </p:nvSpPr>
        <p:spPr>
          <a:xfrm>
            <a:off x="812712" y="4700960"/>
            <a:ext cx="10566577" cy="0"/>
          </a:xfrm>
          <a:prstGeom prst="line">
            <a:avLst/>
          </a:prstGeom>
          <a:noFill/>
          <a:ln w="6350">
            <a:solidFill>
              <a:srgbClr val="D6D0C2"/>
            </a:solidFill>
            <a:prstDash val="solid"/>
          </a:ln>
        </p:spPr>
      </p:sp>
      <p:sp>
        <p:nvSpPr>
          <p:cNvPr id="34" name="Shape 32"/>
          <p:cNvSpPr/>
          <p:nvPr/>
        </p:nvSpPr>
        <p:spPr>
          <a:xfrm>
            <a:off x="812712" y="5243289"/>
            <a:ext cx="10566577" cy="0"/>
          </a:xfrm>
          <a:prstGeom prst="line">
            <a:avLst/>
          </a:prstGeom>
          <a:noFill/>
          <a:ln w="6350">
            <a:solidFill>
              <a:srgbClr val="D6D0C2"/>
            </a:solidFill>
            <a:prstDash val="solid"/>
          </a:ln>
        </p:spPr>
      </p:sp>
      <p:sp>
        <p:nvSpPr>
          <p:cNvPr id="35" name="Text 33"/>
          <p:cNvSpPr/>
          <p:nvPr/>
        </p:nvSpPr>
        <p:spPr>
          <a:xfrm>
            <a:off x="812712" y="4768342"/>
            <a:ext cx="304800" cy="274329"/>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2F5F93"/>
                </a:solidFill>
                <a:latin typeface="Space Grotesk" pitchFamily="34" charset="0"/>
                <a:ea typeface="Space Grotesk" pitchFamily="34" charset="-122"/>
                <a:cs typeface="Space Grotesk" pitchFamily="34" charset="-120"/>
              </a:rPr>
              <a:t>7</a:t>
            </a:r>
            <a:endParaRPr lang="en-US" sz="1400" dirty="0"/>
          </a:p>
        </p:txBody>
      </p:sp>
      <p:sp>
        <p:nvSpPr>
          <p:cNvPr id="36" name="Text 34"/>
          <p:cNvSpPr/>
          <p:nvPr/>
        </p:nvSpPr>
        <p:spPr>
          <a:xfrm>
            <a:off x="1219068" y="4768342"/>
            <a:ext cx="2223770" cy="438150"/>
          </a:xfrm>
          <a:prstGeom prst="rect">
            <a:avLst/>
          </a:prstGeom>
          <a:noFill/>
          <a:ln/>
        </p:spPr>
        <p:txBody>
          <a:bodyPr wrap="square" lIns="0" tIns="0" rIns="0" bIns="0" rtlCol="0" anchor="t">
            <a:normAutofit/>
          </a:bodyPr>
          <a:lstStyle/>
          <a:p>
            <a:pPr algn="l" indent="0" marL="0">
              <a:lnSpc>
                <a:spcPts val="1625"/>
              </a:lnSpc>
              <a:buNone/>
            </a:pPr>
            <a:r>
              <a:rPr lang="en-US" sz="1300" b="1" dirty="0">
                <a:solidFill>
                  <a:srgbClr val="1B1F2A"/>
                </a:solidFill>
                <a:latin typeface="Inter" pitchFamily="34" charset="0"/>
                <a:ea typeface="Inter" pitchFamily="34" charset="-122"/>
                <a:cs typeface="Inter" pitchFamily="34" charset="-120"/>
              </a:rPr>
              <a:t>Deployment e monitoraggio</a:t>
            </a:r>
            <a:endParaRPr lang="en-US" sz="1300" dirty="0"/>
          </a:p>
        </p:txBody>
      </p:sp>
      <p:sp>
        <p:nvSpPr>
          <p:cNvPr id="37" name="Text 35"/>
          <p:cNvSpPr/>
          <p:nvPr/>
        </p:nvSpPr>
        <p:spPr>
          <a:xfrm>
            <a:off x="3530424" y="4768342"/>
            <a:ext cx="4787964" cy="421393"/>
          </a:xfrm>
          <a:prstGeom prst="rect">
            <a:avLst/>
          </a:prstGeom>
          <a:noFill/>
          <a:ln/>
        </p:spPr>
        <p:txBody>
          <a:bodyPr wrap="square" lIns="0" tIns="0" rIns="0" bIns="0" rtlCol="0" anchor="t">
            <a:normAutofit/>
          </a:bodyPr>
          <a:lstStyle/>
          <a:p>
            <a:pPr algn="l" indent="0" marL="0">
              <a:lnSpc>
                <a:spcPts val="1560"/>
              </a:lnSpc>
              <a:buNone/>
            </a:pPr>
            <a:r>
              <a:rPr lang="en-US" sz="1200" dirty="0">
                <a:solidFill>
                  <a:srgbClr val="1B1F2A"/>
                </a:solidFill>
                <a:latin typeface="Inter" pitchFamily="34" charset="0"/>
                <a:ea typeface="Inter" pitchFamily="34" charset="-122"/>
                <a:cs typeface="Inter" pitchFamily="34" charset="-120"/>
              </a:rPr>
              <a:t>Il modello viene distribuito e monitorato per individuare problemi e miglioramenti.</a:t>
            </a:r>
            <a:endParaRPr lang="en-US" sz="1200" dirty="0"/>
          </a:p>
        </p:txBody>
      </p:sp>
      <p:sp>
        <p:nvSpPr>
          <p:cNvPr id="38" name="Text 36"/>
          <p:cNvSpPr/>
          <p:nvPr/>
        </p:nvSpPr>
        <p:spPr>
          <a:xfrm>
            <a:off x="8331288" y="4768342"/>
            <a:ext cx="3139440" cy="421393"/>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1B1F2A"/>
                </a:solidFill>
                <a:latin typeface="Inter" pitchFamily="34" charset="0"/>
                <a:ea typeface="Inter" pitchFamily="34" charset="-122"/>
                <a:cs typeface="Inter" pitchFamily="34" charset="-120"/>
              </a:rPr>
              <a:t>Misto</a:t>
            </a:r>
            <a:r>
              <a:rPr lang="en-US" sz="1200" dirty="0">
                <a:solidFill>
                  <a:srgbClr val="3D424D"/>
                </a:solidFill>
                <a:latin typeface="Inter" pitchFamily="34" charset="0"/>
                <a:ea typeface="Inter" pitchFamily="34" charset="-122"/>
                <a:cs typeface="Inter" pitchFamily="34" charset="-120"/>
              </a:rPr>
              <a:t> · sistemi automatici segnalano, persone analizzano e decidono</a:t>
            </a:r>
            <a:endParaRPr lang="en-US" sz="1200" dirty="0"/>
          </a:p>
        </p:txBody>
      </p:sp>
      <p:sp>
        <p:nvSpPr>
          <p:cNvPr id="39" name="Text 37"/>
          <p:cNvSpPr/>
          <p:nvPr/>
        </p:nvSpPr>
        <p:spPr>
          <a:xfrm>
            <a:off x="812712" y="5449646"/>
            <a:ext cx="10883574" cy="417755"/>
          </a:xfrm>
          <a:prstGeom prst="rect">
            <a:avLst/>
          </a:prstGeom>
          <a:noFill/>
          <a:ln/>
        </p:spPr>
        <p:txBody>
          <a:bodyPr wrap="square" lIns="0" tIns="0" rIns="0" bIns="0" rtlCol="0" anchor="t">
            <a:normAutofit/>
          </a:bodyPr>
          <a:lstStyle/>
          <a:p>
            <a:pPr algn="l" indent="0" marL="0">
              <a:lnSpc>
                <a:spcPts val="1560"/>
              </a:lnSpc>
              <a:buNone/>
            </a:pPr>
            <a:r>
              <a:rPr lang="en-US" sz="1200" b="1" dirty="0">
                <a:solidFill>
                  <a:srgbClr val="3D424D"/>
                </a:solidFill>
                <a:latin typeface="Inter" pitchFamily="34" charset="0"/>
                <a:ea typeface="Inter" pitchFamily="34" charset="-122"/>
                <a:cs typeface="Inter" pitchFamily="34" charset="-120"/>
              </a:rPr>
              <a:t>SFT</a:t>
            </a:r>
            <a:r>
              <a:rPr lang="en-US" sz="1200" dirty="0">
                <a:solidFill>
                  <a:srgbClr val="3D424D"/>
                </a:solidFill>
                <a:latin typeface="Inter" pitchFamily="34" charset="0"/>
                <a:ea typeface="Inter" pitchFamily="34" charset="-122"/>
                <a:cs typeface="Inter" pitchFamily="34" charset="-120"/>
              </a:rPr>
              <a:t> Supervised Fine-Tuning, addestramento supervisionato su esempi · </a:t>
            </a:r>
            <a:r>
              <a:rPr lang="en-US" sz="1200" b="1" dirty="0">
                <a:solidFill>
                  <a:srgbClr val="3D424D"/>
                </a:solidFill>
                <a:latin typeface="Inter" pitchFamily="34" charset="0"/>
                <a:ea typeface="Inter" pitchFamily="34" charset="-122"/>
                <a:cs typeface="Inter" pitchFamily="34" charset="-120"/>
              </a:rPr>
              <a:t>RLHF</a:t>
            </a:r>
            <a:r>
              <a:rPr lang="en-US" sz="1200" dirty="0">
                <a:solidFill>
                  <a:srgbClr val="3D424D"/>
                </a:solidFill>
                <a:latin typeface="Inter" pitchFamily="34" charset="0"/>
                <a:ea typeface="Inter" pitchFamily="34" charset="-122"/>
                <a:cs typeface="Inter" pitchFamily="34" charset="-120"/>
              </a:rPr>
              <a:t> Reinforcement Learning from Human Feedback, apprendimento per rinforzo dal feedback umano · </a:t>
            </a:r>
            <a:r>
              <a:rPr lang="en-US" sz="1200" b="1" dirty="0">
                <a:solidFill>
                  <a:srgbClr val="3D424D"/>
                </a:solidFill>
                <a:latin typeface="Inter" pitchFamily="34" charset="0"/>
                <a:ea typeface="Inter" pitchFamily="34" charset="-122"/>
                <a:cs typeface="Inter" pitchFamily="34" charset="-120"/>
              </a:rPr>
              <a:t>DPO</a:t>
            </a:r>
            <a:r>
              <a:rPr lang="en-US" sz="1200" dirty="0">
                <a:solidFill>
                  <a:srgbClr val="3D424D"/>
                </a:solidFill>
                <a:latin typeface="Inter" pitchFamily="34" charset="0"/>
                <a:ea typeface="Inter" pitchFamily="34" charset="-122"/>
                <a:cs typeface="Inter" pitchFamily="34" charset="-120"/>
              </a:rPr>
              <a:t> Direct Preference Optimization, ottimizzazione diretta delle preferenze</a:t>
            </a:r>
            <a:endParaRPr lang="en-US" sz="1200" dirty="0"/>
          </a:p>
        </p:txBody>
      </p:sp>
      <p:sp>
        <p:nvSpPr>
          <p:cNvPr id="40" name="Text 38"/>
          <p:cNvSpPr/>
          <p:nvPr/>
        </p:nvSpPr>
        <p:spPr>
          <a:xfrm>
            <a:off x="812712" y="6238435"/>
            <a:ext cx="4291277"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In arancio: le fasi di addestramento vero e proprio</a:t>
            </a:r>
            <a:endParaRPr lang="en-US" sz="1200" dirty="0"/>
          </a:p>
        </p:txBody>
      </p:sp>
      <p:sp>
        <p:nvSpPr>
          <p:cNvPr id="41" name="Text 39"/>
          <p:cNvSpPr/>
          <p:nvPr/>
        </p:nvSpPr>
        <p:spPr>
          <a:xfrm>
            <a:off x="11173377" y="6238435"/>
            <a:ext cx="205692"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7"/>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3 · L'AI CONOSCE DAVVERO IL MONDO?</a:t>
            </a:r>
            <a:endParaRPr lang="en-US" sz="1200" dirty="0"/>
          </a:p>
        </p:txBody>
      </p:sp>
      <p:sp>
        <p:nvSpPr>
          <p:cNvPr id="3" name="Text 1"/>
          <p:cNvSpPr/>
          <p:nvPr>
            <p:ph type="title"/>
          </p:nvPr>
        </p:nvSpPr>
        <p:spPr>
          <a:xfrm>
            <a:off x="812712" y="1330629"/>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Che cosa sa davvero del mondo</a:t>
            </a:r>
            <a:endParaRPr lang="en-US" sz="3600" dirty="0"/>
          </a:p>
        </p:txBody>
      </p:sp>
      <p:sp>
        <p:nvSpPr>
          <p:cNvPr id="4" name="Shape 2"/>
          <p:cNvSpPr/>
          <p:nvPr/>
        </p:nvSpPr>
        <p:spPr>
          <a:xfrm>
            <a:off x="812712" y="2138164"/>
            <a:ext cx="3386667" cy="2120415"/>
          </a:xfrm>
          <a:prstGeom prst="roundRect">
            <a:avLst>
              <a:gd name="adj" fmla="val 4792"/>
            </a:avLst>
          </a:prstGeom>
          <a:solidFill>
            <a:srgbClr val="EBE6DA"/>
          </a:solidFill>
          <a:ln/>
        </p:spPr>
      </p:sp>
      <p:sp>
        <p:nvSpPr>
          <p:cNvPr id="5" name="Text 3"/>
          <p:cNvSpPr/>
          <p:nvPr/>
        </p:nvSpPr>
        <p:spPr>
          <a:xfrm>
            <a:off x="1117424" y="2442871"/>
            <a:ext cx="2860561" cy="634824"/>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Conosce i racconti, non le esperienze</a:t>
            </a:r>
            <a:endParaRPr lang="en-US" sz="2000" dirty="0"/>
          </a:p>
        </p:txBody>
      </p:sp>
      <p:sp>
        <p:nvSpPr>
          <p:cNvPr id="6" name="Text 4"/>
          <p:cNvSpPr/>
          <p:nvPr/>
        </p:nvSpPr>
        <p:spPr>
          <a:xfrm>
            <a:off x="1117424" y="3153829"/>
            <a:ext cx="2860561" cy="825434"/>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Ha letto moltissimo sul mare, ma non ci ha mai fatto il bagno.</a:t>
            </a:r>
            <a:endParaRPr lang="en-US" sz="1500" dirty="0"/>
          </a:p>
        </p:txBody>
      </p:sp>
      <p:sp>
        <p:nvSpPr>
          <p:cNvPr id="7" name="Shape 5"/>
          <p:cNvSpPr/>
          <p:nvPr/>
        </p:nvSpPr>
        <p:spPr>
          <a:xfrm>
            <a:off x="4402556" y="2138164"/>
            <a:ext cx="3386777" cy="2120415"/>
          </a:xfrm>
          <a:prstGeom prst="roundRect">
            <a:avLst>
              <a:gd name="adj" fmla="val 4792"/>
            </a:avLst>
          </a:prstGeom>
          <a:solidFill>
            <a:srgbClr val="EBE6DA"/>
          </a:solidFill>
          <a:ln/>
        </p:spPr>
      </p:sp>
      <p:sp>
        <p:nvSpPr>
          <p:cNvPr id="8" name="Text 6"/>
          <p:cNvSpPr/>
          <p:nvPr/>
        </p:nvSpPr>
        <p:spPr>
          <a:xfrm>
            <a:off x="4707268" y="2442871"/>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Inter" pitchFamily="34" charset="0"/>
                <a:ea typeface="Inter" pitchFamily="34" charset="-122"/>
                <a:cs typeface="Inter" pitchFamily="34" charset="-120"/>
              </a:rPr>
              <a:t>Si ferma a una data</a:t>
            </a:r>
            <a:endParaRPr lang="en-US" sz="2000" dirty="0"/>
          </a:p>
        </p:txBody>
      </p:sp>
      <p:sp>
        <p:nvSpPr>
          <p:cNvPr id="9" name="Text 7"/>
          <p:cNvSpPr/>
          <p:nvPr/>
        </p:nvSpPr>
        <p:spPr>
          <a:xfrm>
            <a:off x="4707268" y="2849122"/>
            <a:ext cx="2860674" cy="825434"/>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Sa ciò che c'era nei suoi dati. Dopo, sa solo quello che trova cercando, se può farlo.</a:t>
            </a:r>
            <a:endParaRPr lang="en-US" sz="1500" dirty="0"/>
          </a:p>
        </p:txBody>
      </p:sp>
      <p:sp>
        <p:nvSpPr>
          <p:cNvPr id="10" name="Shape 8"/>
          <p:cNvSpPr/>
          <p:nvPr/>
        </p:nvSpPr>
        <p:spPr>
          <a:xfrm>
            <a:off x="7992511" y="2138164"/>
            <a:ext cx="3386777" cy="2120415"/>
          </a:xfrm>
          <a:prstGeom prst="roundRect">
            <a:avLst>
              <a:gd name="adj" fmla="val 4792"/>
            </a:avLst>
          </a:prstGeom>
          <a:solidFill>
            <a:srgbClr val="1B1F2A"/>
          </a:solidFill>
          <a:ln/>
        </p:spPr>
      </p:sp>
      <p:sp>
        <p:nvSpPr>
          <p:cNvPr id="11" name="Text 9"/>
          <p:cNvSpPr/>
          <p:nvPr/>
        </p:nvSpPr>
        <p:spPr>
          <a:xfrm>
            <a:off x="8297224" y="2442871"/>
            <a:ext cx="2860674" cy="634824"/>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08A4B"/>
                </a:solidFill>
                <a:latin typeface="Inter" pitchFamily="34" charset="0"/>
                <a:ea typeface="Inter" pitchFamily="34" charset="-122"/>
                <a:cs typeface="Inter" pitchFamily="34" charset="-120"/>
              </a:rPr>
              <a:t>Vede il mondo come lo raccontano i dati</a:t>
            </a:r>
            <a:endParaRPr lang="en-US" sz="2000" dirty="0"/>
          </a:p>
        </p:txBody>
      </p:sp>
      <p:sp>
        <p:nvSpPr>
          <p:cNvPr id="12" name="Text 10"/>
          <p:cNvSpPr/>
          <p:nvPr/>
        </p:nvSpPr>
        <p:spPr>
          <a:xfrm>
            <a:off x="8297224" y="3153829"/>
            <a:ext cx="2860674"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5BC"/>
                </a:solidFill>
                <a:latin typeface="Inter" pitchFamily="34" charset="0"/>
                <a:ea typeface="Inter" pitchFamily="34" charset="-122"/>
                <a:cs typeface="Inter" pitchFamily="34" charset="-120"/>
              </a:rPr>
              <a:t>Ciò che è poco raccontato, per lei esiste poco.</a:t>
            </a:r>
            <a:endParaRPr lang="en-US" sz="1500" dirty="0"/>
          </a:p>
        </p:txBody>
      </p:sp>
      <p:sp>
        <p:nvSpPr>
          <p:cNvPr id="13" name="Text 11"/>
          <p:cNvSpPr/>
          <p:nvPr/>
        </p:nvSpPr>
        <p:spPr>
          <a:xfrm>
            <a:off x="812712" y="4563287"/>
            <a:ext cx="9810751"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Il suo mondo è una </a:t>
            </a:r>
            <a:r>
              <a:rPr lang="en-US" sz="1600" b="1" dirty="0">
                <a:solidFill>
                  <a:srgbClr val="1B1F2A"/>
                </a:solidFill>
                <a:latin typeface="Inter" pitchFamily="34" charset="0"/>
                <a:ea typeface="Inter" pitchFamily="34" charset="-122"/>
                <a:cs typeface="Inter" pitchFamily="34" charset="-120"/>
              </a:rPr>
              <a:t>rappresentazione</a:t>
            </a:r>
            <a:r>
              <a:rPr lang="en-US" sz="1600" dirty="0">
                <a:solidFill>
                  <a:srgbClr val="1B1F2A"/>
                </a:solidFill>
                <a:latin typeface="Inter" pitchFamily="34" charset="0"/>
                <a:ea typeface="Inter" pitchFamily="34" charset="-122"/>
                <a:cs typeface="Inter" pitchFamily="34" charset="-120"/>
              </a:rPr>
              <a:t>: fedele quanto lo sono i dati da cui l'ha imparato.</a:t>
            </a:r>
            <a:endParaRPr lang="en-US" sz="1600" dirty="0"/>
          </a:p>
        </p:txBody>
      </p:sp>
      <p:sp>
        <p:nvSpPr>
          <p:cNvPr id="14" name="Text 12"/>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5" name="Text 13"/>
          <p:cNvSpPr/>
          <p:nvPr/>
        </p:nvSpPr>
        <p:spPr>
          <a:xfrm>
            <a:off x="11172164" y="6238435"/>
            <a:ext cx="206904"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7"/>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3 · L'AI CONOSCE DAVVERO IL MONDO?</a:t>
            </a:r>
            <a:endParaRPr lang="en-US" sz="1200" dirty="0"/>
          </a:p>
        </p:txBody>
      </p:sp>
      <p:sp>
        <p:nvSpPr>
          <p:cNvPr id="3" name="Text 1"/>
          <p:cNvSpPr/>
          <p:nvPr>
            <p:ph type="title"/>
          </p:nvPr>
        </p:nvSpPr>
        <p:spPr>
          <a:xfrm>
            <a:off x="812712" y="1330629"/>
            <a:ext cx="9810751"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Bias: il modello eredita i nostri squilibri</a:t>
            </a:r>
            <a:endParaRPr lang="en-US" sz="3600" dirty="0"/>
          </a:p>
        </p:txBody>
      </p:sp>
      <p:sp>
        <p:nvSpPr>
          <p:cNvPr id="4" name="Text 2"/>
          <p:cNvSpPr/>
          <p:nvPr/>
        </p:nvSpPr>
        <p:spPr>
          <a:xfrm>
            <a:off x="812712" y="2138164"/>
            <a:ext cx="9810751" cy="594254"/>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Un modello impara dai dati. Se i dati sono sbilanciati, lo diventa anche il modello, spesso senza che nessuno se ne accorga.</a:t>
            </a:r>
            <a:endParaRPr lang="en-US" sz="1600" dirty="0"/>
          </a:p>
        </p:txBody>
      </p:sp>
      <p:sp>
        <p:nvSpPr>
          <p:cNvPr id="5" name="Shape 3"/>
          <p:cNvSpPr/>
          <p:nvPr/>
        </p:nvSpPr>
        <p:spPr>
          <a:xfrm>
            <a:off x="812712" y="3011729"/>
            <a:ext cx="3386667" cy="1663458"/>
          </a:xfrm>
          <a:prstGeom prst="roundRect">
            <a:avLst>
              <a:gd name="adj" fmla="val 6108"/>
            </a:avLst>
          </a:prstGeom>
          <a:solidFill>
            <a:srgbClr val="EBE6DA"/>
          </a:solidFill>
          <a:ln/>
        </p:spPr>
      </p:sp>
      <p:sp>
        <p:nvSpPr>
          <p:cNvPr id="6" name="Text 4"/>
          <p:cNvSpPr/>
          <p:nvPr/>
        </p:nvSpPr>
        <p:spPr>
          <a:xfrm>
            <a:off x="1117424" y="3316443"/>
            <a:ext cx="2860561"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Dati storici</a:t>
            </a:r>
            <a:endParaRPr lang="en-US" sz="1700" dirty="0"/>
          </a:p>
        </p:txBody>
      </p:sp>
      <p:sp>
        <p:nvSpPr>
          <p:cNvPr id="7" name="Text 5"/>
          <p:cNvSpPr/>
          <p:nvPr/>
        </p:nvSpPr>
        <p:spPr>
          <a:xfrm>
            <a:off x="1117424" y="3676935"/>
            <a:ext cx="2860561" cy="71893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F2A"/>
                </a:solidFill>
                <a:latin typeface="Inter" pitchFamily="34" charset="0"/>
                <a:ea typeface="Inter" pitchFamily="34" charset="-122"/>
                <a:cs typeface="Inter" pitchFamily="34" charset="-120"/>
              </a:rPr>
              <a:t>Se in passato certi ruoli sono andati quasi solo a uomini, il modello lo tratta come una regola.</a:t>
            </a:r>
            <a:endParaRPr lang="en-US" sz="1300" dirty="0"/>
          </a:p>
        </p:txBody>
      </p:sp>
      <p:sp>
        <p:nvSpPr>
          <p:cNvPr id="8" name="Shape 6"/>
          <p:cNvSpPr/>
          <p:nvPr/>
        </p:nvSpPr>
        <p:spPr>
          <a:xfrm>
            <a:off x="4402556" y="3011729"/>
            <a:ext cx="3386777" cy="1663458"/>
          </a:xfrm>
          <a:prstGeom prst="roundRect">
            <a:avLst>
              <a:gd name="adj" fmla="val 6108"/>
            </a:avLst>
          </a:prstGeom>
          <a:solidFill>
            <a:srgbClr val="EBE6DA"/>
          </a:solidFill>
          <a:ln/>
        </p:spPr>
      </p:sp>
      <p:sp>
        <p:nvSpPr>
          <p:cNvPr id="9" name="Text 7"/>
          <p:cNvSpPr/>
          <p:nvPr/>
        </p:nvSpPr>
        <p:spPr>
          <a:xfrm>
            <a:off x="4707268" y="3316443"/>
            <a:ext cx="2860674"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Rappresentazione</a:t>
            </a:r>
            <a:endParaRPr lang="en-US" sz="1700" dirty="0"/>
          </a:p>
        </p:txBody>
      </p:sp>
      <p:sp>
        <p:nvSpPr>
          <p:cNvPr id="10" name="Text 8"/>
          <p:cNvSpPr/>
          <p:nvPr/>
        </p:nvSpPr>
        <p:spPr>
          <a:xfrm>
            <a:off x="4707268" y="3676935"/>
            <a:ext cx="2860674" cy="71893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F2A"/>
                </a:solidFill>
                <a:latin typeface="Inter" pitchFamily="34" charset="0"/>
                <a:ea typeface="Inter" pitchFamily="34" charset="-122"/>
                <a:cs typeface="Inter" pitchFamily="34" charset="-120"/>
              </a:rPr>
              <a:t>I gruppi poco presenti nei dati vengono riconosciuti e descritti peggio.</a:t>
            </a:r>
            <a:endParaRPr lang="en-US" sz="1300" dirty="0"/>
          </a:p>
        </p:txBody>
      </p:sp>
      <p:sp>
        <p:nvSpPr>
          <p:cNvPr id="11" name="Shape 9"/>
          <p:cNvSpPr/>
          <p:nvPr/>
        </p:nvSpPr>
        <p:spPr>
          <a:xfrm>
            <a:off x="7992511" y="3011729"/>
            <a:ext cx="3386777" cy="1663458"/>
          </a:xfrm>
          <a:prstGeom prst="roundRect">
            <a:avLst>
              <a:gd name="adj" fmla="val 6108"/>
            </a:avLst>
          </a:prstGeom>
          <a:solidFill>
            <a:srgbClr val="EBE6DA"/>
          </a:solidFill>
          <a:ln/>
        </p:spPr>
      </p:sp>
      <p:sp>
        <p:nvSpPr>
          <p:cNvPr id="12" name="Text 10"/>
          <p:cNvSpPr/>
          <p:nvPr/>
        </p:nvSpPr>
        <p:spPr>
          <a:xfrm>
            <a:off x="8297224" y="3316443"/>
            <a:ext cx="2860674"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Scelte di progetto</a:t>
            </a:r>
            <a:endParaRPr lang="en-US" sz="1700" dirty="0"/>
          </a:p>
        </p:txBody>
      </p:sp>
      <p:sp>
        <p:nvSpPr>
          <p:cNvPr id="13" name="Text 11"/>
          <p:cNvSpPr/>
          <p:nvPr/>
        </p:nvSpPr>
        <p:spPr>
          <a:xfrm>
            <a:off x="8297224" y="3676935"/>
            <a:ext cx="2860674" cy="71893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F2A"/>
                </a:solidFill>
                <a:latin typeface="Inter" pitchFamily="34" charset="0"/>
                <a:ea typeface="Inter" pitchFamily="34" charset="-122"/>
                <a:cs typeface="Inter" pitchFamily="34" charset="-120"/>
              </a:rPr>
              <a:t>Cosa misurare, cosa ottimizzare, su chi testare: sono decisioni umane.</a:t>
            </a:r>
            <a:endParaRPr lang="en-US" sz="1300" dirty="0"/>
          </a:p>
        </p:txBody>
      </p:sp>
      <p:sp>
        <p:nvSpPr>
          <p:cNvPr id="14" name="Text 12"/>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5" name="Text 13"/>
          <p:cNvSpPr/>
          <p:nvPr/>
        </p:nvSpPr>
        <p:spPr>
          <a:xfrm>
            <a:off x="11167865" y="6238435"/>
            <a:ext cx="211204"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3 · L'AI CONOSCE DAVVERO IL MONDO?</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Due casi documentati</a:t>
            </a:r>
            <a:endParaRPr lang="en-US" sz="3600" dirty="0"/>
          </a:p>
        </p:txBody>
      </p:sp>
      <p:sp>
        <p:nvSpPr>
          <p:cNvPr id="4" name="Shape 2"/>
          <p:cNvSpPr/>
          <p:nvPr/>
        </p:nvSpPr>
        <p:spPr>
          <a:xfrm>
            <a:off x="812712" y="2138164"/>
            <a:ext cx="5181644" cy="2719696"/>
          </a:xfrm>
          <a:prstGeom prst="roundRect">
            <a:avLst>
              <a:gd name="adj" fmla="val 3736"/>
            </a:avLst>
          </a:prstGeom>
          <a:solidFill>
            <a:srgbClr val="EBE6DA"/>
          </a:solidFill>
          <a:ln/>
        </p:spPr>
      </p:sp>
      <p:sp>
        <p:nvSpPr>
          <p:cNvPr id="5" name="Text 3"/>
          <p:cNvSpPr/>
          <p:nvPr/>
        </p:nvSpPr>
        <p:spPr>
          <a:xfrm>
            <a:off x="1117424" y="2442877"/>
            <a:ext cx="4709387"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Lupo o husky?</a:t>
            </a:r>
            <a:endParaRPr lang="en-US" sz="1700" dirty="0"/>
          </a:p>
        </p:txBody>
      </p:sp>
      <p:pic>
        <p:nvPicPr>
          <p:cNvPr id="6" name="Image 0" descr="Illustrazione: un husky in piedi sulla neve, con un'etichetta arancione che lo classifica erroneamente come lupo">    </p:cNvPr>
          <p:cNvPicPr>
            <a:picLocks noChangeAspect="1"/>
          </p:cNvPicPr>
          <p:nvPr/>
        </p:nvPicPr>
        <p:blipFill>
          <a:blip r:embed="rId1"/>
          <a:srcRect l="0" r="0" t="0" b="0"/>
          <a:stretch/>
        </p:blipFill>
        <p:spPr>
          <a:xfrm>
            <a:off x="1117424" y="2854189"/>
            <a:ext cx="1651000" cy="1270000"/>
          </a:xfrm>
          <a:prstGeom prst="rect">
            <a:avLst/>
          </a:prstGeom>
        </p:spPr>
      </p:pic>
      <p:sp>
        <p:nvSpPr>
          <p:cNvPr id="7" name="Text 4"/>
          <p:cNvSpPr/>
          <p:nvPr/>
        </p:nvSpPr>
        <p:spPr>
          <a:xfrm>
            <a:off x="2971602" y="2854189"/>
            <a:ext cx="2799584" cy="118129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B1F2A"/>
                </a:solidFill>
                <a:latin typeface="Inter" pitchFamily="34" charset="0"/>
                <a:ea typeface="Inter" pitchFamily="34" charset="-122"/>
                <a:cs typeface="Inter" pitchFamily="34" charset="-120"/>
              </a:rPr>
              <a:t>Nelle foto di addestramento i lupi erano sempre sulla neve. Il modello ha imparato a guardare lo sfondo: un husky sulla neve diventa «lupo».</a:t>
            </a:r>
            <a:endParaRPr lang="en-US" sz="1300" dirty="0"/>
          </a:p>
        </p:txBody>
      </p:sp>
      <p:sp>
        <p:nvSpPr>
          <p:cNvPr id="8" name="Text 5"/>
          <p:cNvSpPr/>
          <p:nvPr/>
        </p:nvSpPr>
        <p:spPr>
          <a:xfrm>
            <a:off x="1117424" y="4276545"/>
            <a:ext cx="4709387"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Esperimento dell'Università di Washington, 2016.</a:t>
            </a:r>
            <a:endParaRPr lang="en-US" sz="1200" dirty="0"/>
          </a:p>
        </p:txBody>
      </p:sp>
      <p:sp>
        <p:nvSpPr>
          <p:cNvPr id="9" name="Shape 6"/>
          <p:cNvSpPr/>
          <p:nvPr/>
        </p:nvSpPr>
        <p:spPr>
          <a:xfrm>
            <a:off x="6197534" y="2138164"/>
            <a:ext cx="5181755" cy="2719696"/>
          </a:xfrm>
          <a:prstGeom prst="roundRect">
            <a:avLst>
              <a:gd name="adj" fmla="val 3736"/>
            </a:avLst>
          </a:prstGeom>
          <a:solidFill>
            <a:srgbClr val="1B1F2A"/>
          </a:solidFill>
          <a:ln/>
        </p:spPr>
      </p:sp>
      <p:sp>
        <p:nvSpPr>
          <p:cNvPr id="10" name="Text 7"/>
          <p:cNvSpPr/>
          <p:nvPr/>
        </p:nvSpPr>
        <p:spPr>
          <a:xfrm>
            <a:off x="6502246" y="2442877"/>
            <a:ext cx="4709501"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08A4B"/>
                </a:solidFill>
                <a:latin typeface="Inter" pitchFamily="34" charset="0"/>
                <a:ea typeface="Inter" pitchFamily="34" charset="-122"/>
                <a:cs typeface="Inter" pitchFamily="34" charset="-120"/>
              </a:rPr>
              <a:t>Selezione del personale</a:t>
            </a:r>
            <a:endParaRPr lang="en-US" sz="1700" dirty="0"/>
          </a:p>
        </p:txBody>
      </p:sp>
      <p:sp>
        <p:nvSpPr>
          <p:cNvPr id="11" name="Text 8"/>
          <p:cNvSpPr/>
          <p:nvPr/>
        </p:nvSpPr>
        <p:spPr>
          <a:xfrm>
            <a:off x="6502246" y="2854189"/>
            <a:ext cx="4709501" cy="135879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4F1EA"/>
                </a:solidFill>
                <a:latin typeface="Inter" pitchFamily="34" charset="0"/>
                <a:ea typeface="Inter" pitchFamily="34" charset="-122"/>
                <a:cs typeface="Inter" pitchFamily="34" charset="-120"/>
              </a:rPr>
              <a:t>Amazon abbandona un sistema sperimentale di valutazione dei CV. Addestrato su dieci anni di candidature in prevalenza maschili, penalizzava i curriculum che contenevano la parola </a:t>
            </a:r>
            <a:r>
              <a:rPr lang="en-US" sz="1500" b="1" dirty="0">
                <a:solidFill>
                  <a:srgbClr val="F4F1EA"/>
                </a:solidFill>
                <a:latin typeface="Inter" pitchFamily="34" charset="0"/>
                <a:ea typeface="Inter" pitchFamily="34" charset="-122"/>
                <a:cs typeface="Inter" pitchFamily="34" charset="-120"/>
              </a:rPr>
              <a:t>«women's»</a:t>
            </a:r>
            <a:r>
              <a:rPr lang="en-US" sz="1500" dirty="0">
                <a:solidFill>
                  <a:srgbClr val="F4F1EA"/>
                </a:solidFill>
                <a:latin typeface="Inter" pitchFamily="34" charset="0"/>
                <a:ea typeface="Inter" pitchFamily="34" charset="-122"/>
                <a:cs typeface="Inter" pitchFamily="34" charset="-120"/>
              </a:rPr>
              <a:t>.</a:t>
            </a:r>
            <a:endParaRPr lang="en-US" sz="1500" dirty="0"/>
          </a:p>
        </p:txBody>
      </p:sp>
      <p:sp>
        <p:nvSpPr>
          <p:cNvPr id="12" name="Text 9"/>
          <p:cNvSpPr/>
          <p:nvPr/>
        </p:nvSpPr>
        <p:spPr>
          <a:xfrm>
            <a:off x="6502246" y="4339940"/>
            <a:ext cx="4709501"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5BC"/>
                </a:solidFill>
                <a:latin typeface="Inter" pitchFamily="34" charset="0"/>
                <a:ea typeface="Inter" pitchFamily="34" charset="-122"/>
                <a:cs typeface="Inter" pitchFamily="34" charset="-120"/>
              </a:rPr>
              <a:t>Notizia rivelata da Reuters, 2018.</a:t>
            </a:r>
            <a:endParaRPr lang="en-US" sz="1200" dirty="0"/>
          </a:p>
        </p:txBody>
      </p:sp>
      <p:sp>
        <p:nvSpPr>
          <p:cNvPr id="13" name="Text 10"/>
          <p:cNvSpPr/>
          <p:nvPr/>
        </p:nvSpPr>
        <p:spPr>
          <a:xfrm>
            <a:off x="812712" y="6238435"/>
            <a:ext cx="7605845"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Fonti: Ribeiro, Singh e Guestrin, «Why Should I Trust You?», 2016 · Reuters, ottobre 2018</a:t>
            </a:r>
            <a:endParaRPr lang="en-US" sz="1200" dirty="0"/>
          </a:p>
        </p:txBody>
      </p:sp>
      <p:sp>
        <p:nvSpPr>
          <p:cNvPr id="14" name="Text 11"/>
          <p:cNvSpPr/>
          <p:nvPr/>
        </p:nvSpPr>
        <p:spPr>
          <a:xfrm>
            <a:off x="11175912" y="6238435"/>
            <a:ext cx="203156"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4 · QUANDO CHIEDERE DIVENTA DELEGARE</a:t>
            </a:r>
            <a:endParaRPr lang="en-US" sz="1200" dirty="0"/>
          </a:p>
        </p:txBody>
      </p:sp>
      <p:sp>
        <p:nvSpPr>
          <p:cNvPr id="3" name="Text 1"/>
          <p:cNvSpPr/>
          <p:nvPr>
            <p:ph type="title"/>
          </p:nvPr>
        </p:nvSpPr>
        <p:spPr>
          <a:xfrm>
            <a:off x="812712" y="1330629"/>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Dal farsi aiutare allo smettere di decidere</a:t>
            </a:r>
            <a:endParaRPr lang="en-US" sz="3600" dirty="0"/>
          </a:p>
        </p:txBody>
      </p:sp>
      <p:sp>
        <p:nvSpPr>
          <p:cNvPr id="4" name="Shape 2"/>
          <p:cNvSpPr/>
          <p:nvPr/>
        </p:nvSpPr>
        <p:spPr>
          <a:xfrm>
            <a:off x="812712" y="2138158"/>
            <a:ext cx="3211491" cy="1981068"/>
          </a:xfrm>
          <a:prstGeom prst="roundRect">
            <a:avLst>
              <a:gd name="adj" fmla="val 5129"/>
            </a:avLst>
          </a:prstGeom>
          <a:solidFill>
            <a:srgbClr val="EBE6DA"/>
          </a:solidFill>
          <a:ln/>
        </p:spPr>
      </p:sp>
      <p:sp>
        <p:nvSpPr>
          <p:cNvPr id="5" name="Text 3"/>
          <p:cNvSpPr/>
          <p:nvPr/>
        </p:nvSpPr>
        <p:spPr>
          <a:xfrm>
            <a:off x="1066712" y="2392158"/>
            <a:ext cx="2784595" cy="299685"/>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F5F93"/>
                </a:solidFill>
                <a:latin typeface="Space Grotesk" pitchFamily="34" charset="0"/>
                <a:ea typeface="Space Grotesk" pitchFamily="34" charset="-122"/>
                <a:cs typeface="Space Grotesk" pitchFamily="34" charset="-120"/>
              </a:rPr>
              <a:t>1 · Mi faccio aiutare</a:t>
            </a:r>
            <a:endParaRPr lang="en-US" sz="1800" dirty="0"/>
          </a:p>
        </p:txBody>
      </p:sp>
      <p:sp>
        <p:nvSpPr>
          <p:cNvPr id="6" name="Text 4"/>
          <p:cNvSpPr/>
          <p:nvPr/>
        </p:nvSpPr>
        <p:spPr>
          <a:xfrm>
            <a:off x="1066712" y="2767986"/>
            <a:ext cx="2784595" cy="292078"/>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F2A"/>
                </a:solidFill>
                <a:latin typeface="Inter" pitchFamily="34" charset="0"/>
                <a:ea typeface="Inter" pitchFamily="34" charset="-122"/>
                <a:cs typeface="Inter" pitchFamily="34" charset="-120"/>
              </a:rPr>
              <a:t>Penso io, l'AI suggerisce.</a:t>
            </a:r>
            <a:endParaRPr lang="en-US" sz="1500" dirty="0"/>
          </a:p>
        </p:txBody>
      </p:sp>
      <p:sp>
        <p:nvSpPr>
          <p:cNvPr id="7" name="Text 5"/>
          <p:cNvSpPr/>
          <p:nvPr/>
        </p:nvSpPr>
        <p:spPr>
          <a:xfrm>
            <a:off x="1066712" y="3136199"/>
            <a:ext cx="2784595" cy="48775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A5F6B"/>
                </a:solidFill>
                <a:latin typeface="Inter" pitchFamily="34" charset="0"/>
                <a:ea typeface="Inter" pitchFamily="34" charset="-122"/>
                <a:cs typeface="Inter" pitchFamily="34" charset="-120"/>
              </a:rPr>
              <a:t>Chiedo idee per un tema, poi lo scrivo io.</a:t>
            </a:r>
            <a:endParaRPr lang="en-US" sz="1300" dirty="0"/>
          </a:p>
        </p:txBody>
      </p:sp>
      <p:sp>
        <p:nvSpPr>
          <p:cNvPr id="8" name="Text 6"/>
          <p:cNvSpPr/>
          <p:nvPr/>
        </p:nvSpPr>
        <p:spPr>
          <a:xfrm>
            <a:off x="4125736" y="2915264"/>
            <a:ext cx="315516" cy="45215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5A5F6B"/>
                </a:solidFill>
                <a:latin typeface="Inter" pitchFamily="34" charset="0"/>
                <a:ea typeface="Inter" pitchFamily="34" charset="-122"/>
                <a:cs typeface="Inter" pitchFamily="34" charset="-120"/>
              </a:rPr>
              <a:t>→</a:t>
            </a:r>
            <a:endParaRPr lang="en-US" sz="2400" dirty="0"/>
          </a:p>
        </p:txBody>
      </p:sp>
      <p:sp>
        <p:nvSpPr>
          <p:cNvPr id="9" name="Shape 7"/>
          <p:cNvSpPr/>
          <p:nvPr/>
        </p:nvSpPr>
        <p:spPr>
          <a:xfrm>
            <a:off x="4490200" y="2138158"/>
            <a:ext cx="3211601" cy="1981068"/>
          </a:xfrm>
          <a:prstGeom prst="roundRect">
            <a:avLst>
              <a:gd name="adj" fmla="val 5129"/>
            </a:avLst>
          </a:prstGeom>
          <a:solidFill>
            <a:srgbClr val="EBE6DA"/>
          </a:solidFill>
          <a:ln/>
        </p:spPr>
      </p:sp>
      <p:sp>
        <p:nvSpPr>
          <p:cNvPr id="10" name="Text 8"/>
          <p:cNvSpPr/>
          <p:nvPr/>
        </p:nvSpPr>
        <p:spPr>
          <a:xfrm>
            <a:off x="4744200" y="2392158"/>
            <a:ext cx="2784709" cy="299685"/>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F5F93"/>
                </a:solidFill>
                <a:latin typeface="Space Grotesk" pitchFamily="34" charset="0"/>
                <a:ea typeface="Space Grotesk" pitchFamily="34" charset="-122"/>
                <a:cs typeface="Space Grotesk" pitchFamily="34" charset="-120"/>
              </a:rPr>
              <a:t>2 · Faccio fare</a:t>
            </a:r>
            <a:endParaRPr lang="en-US" sz="1800" dirty="0"/>
          </a:p>
        </p:txBody>
      </p:sp>
      <p:sp>
        <p:nvSpPr>
          <p:cNvPr id="11" name="Text 9"/>
          <p:cNvSpPr/>
          <p:nvPr/>
        </p:nvSpPr>
        <p:spPr>
          <a:xfrm>
            <a:off x="4744200" y="2767986"/>
            <a:ext cx="2784709"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B1F2A"/>
                </a:solidFill>
                <a:latin typeface="Inter" pitchFamily="34" charset="0"/>
                <a:ea typeface="Inter" pitchFamily="34" charset="-122"/>
                <a:cs typeface="Inter" pitchFamily="34" charset="-120"/>
              </a:rPr>
              <a:t>L'AI produce, io controllo e correggo.</a:t>
            </a:r>
            <a:endParaRPr lang="en-US" sz="1500" dirty="0"/>
          </a:p>
        </p:txBody>
      </p:sp>
      <p:sp>
        <p:nvSpPr>
          <p:cNvPr id="12" name="Text 10"/>
          <p:cNvSpPr/>
          <p:nvPr/>
        </p:nvSpPr>
        <p:spPr>
          <a:xfrm>
            <a:off x="4744200" y="3402874"/>
            <a:ext cx="2784709" cy="48775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5A5F6B"/>
                </a:solidFill>
                <a:latin typeface="Inter" pitchFamily="34" charset="0"/>
                <a:ea typeface="Inter" pitchFamily="34" charset="-122"/>
                <a:cs typeface="Inter" pitchFamily="34" charset="-120"/>
              </a:rPr>
              <a:t>Una bozza di email che rileggo e sistemo.</a:t>
            </a:r>
            <a:endParaRPr lang="en-US" sz="1300" dirty="0"/>
          </a:p>
        </p:txBody>
      </p:sp>
      <p:sp>
        <p:nvSpPr>
          <p:cNvPr id="13" name="Text 11"/>
          <p:cNvSpPr/>
          <p:nvPr/>
        </p:nvSpPr>
        <p:spPr>
          <a:xfrm>
            <a:off x="7803335" y="2915264"/>
            <a:ext cx="315516" cy="452151"/>
          </a:xfrm>
          <a:prstGeom prst="rect">
            <a:avLst/>
          </a:prstGeom>
          <a:noFill/>
          <a:ln/>
        </p:spPr>
        <p:txBody>
          <a:bodyPr wrap="square" lIns="0" tIns="0" rIns="0" bIns="0" rtlCol="0" anchor="t">
            <a:normAutofit/>
          </a:bodyPr>
          <a:lstStyle/>
          <a:p>
            <a:pPr algn="l" indent="0" marL="0">
              <a:lnSpc>
                <a:spcPts val="3360"/>
              </a:lnSpc>
              <a:buNone/>
            </a:pPr>
            <a:r>
              <a:rPr lang="en-US" sz="2400" dirty="0">
                <a:solidFill>
                  <a:srgbClr val="5A5F6B"/>
                </a:solidFill>
                <a:latin typeface="Inter" pitchFamily="34" charset="0"/>
                <a:ea typeface="Inter" pitchFamily="34" charset="-122"/>
                <a:cs typeface="Inter" pitchFamily="34" charset="-120"/>
              </a:rPr>
              <a:t>→</a:t>
            </a:r>
            <a:endParaRPr lang="en-US" sz="2400" dirty="0"/>
          </a:p>
        </p:txBody>
      </p:sp>
      <p:sp>
        <p:nvSpPr>
          <p:cNvPr id="14" name="Shape 12"/>
          <p:cNvSpPr/>
          <p:nvPr/>
        </p:nvSpPr>
        <p:spPr>
          <a:xfrm>
            <a:off x="8167798" y="2138158"/>
            <a:ext cx="3211491" cy="1981068"/>
          </a:xfrm>
          <a:prstGeom prst="roundRect">
            <a:avLst>
              <a:gd name="adj" fmla="val 5129"/>
            </a:avLst>
          </a:prstGeom>
          <a:solidFill>
            <a:srgbClr val="1B1F2A"/>
          </a:solidFill>
          <a:ln/>
        </p:spPr>
      </p:sp>
      <p:sp>
        <p:nvSpPr>
          <p:cNvPr id="15" name="Text 13"/>
          <p:cNvSpPr/>
          <p:nvPr/>
        </p:nvSpPr>
        <p:spPr>
          <a:xfrm>
            <a:off x="8421798" y="2392158"/>
            <a:ext cx="2784595" cy="299685"/>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08A4B"/>
                </a:solidFill>
                <a:latin typeface="Space Grotesk" pitchFamily="34" charset="0"/>
                <a:ea typeface="Space Grotesk" pitchFamily="34" charset="-122"/>
                <a:cs typeface="Space Grotesk" pitchFamily="34" charset="-120"/>
              </a:rPr>
              <a:t>3 · Delego tutto</a:t>
            </a:r>
            <a:endParaRPr lang="en-US" sz="1800" dirty="0"/>
          </a:p>
        </p:txBody>
      </p:sp>
      <p:sp>
        <p:nvSpPr>
          <p:cNvPr id="16" name="Text 14"/>
          <p:cNvSpPr/>
          <p:nvPr/>
        </p:nvSpPr>
        <p:spPr>
          <a:xfrm>
            <a:off x="8421798" y="2767986"/>
            <a:ext cx="2784595"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4F1EA"/>
                </a:solidFill>
                <a:latin typeface="Inter" pitchFamily="34" charset="0"/>
                <a:ea typeface="Inter" pitchFamily="34" charset="-122"/>
                <a:cs typeface="Inter" pitchFamily="34" charset="-120"/>
              </a:rPr>
              <a:t>L'AI decide, io mi limito a firmare.</a:t>
            </a:r>
            <a:endParaRPr lang="en-US" sz="1500" dirty="0"/>
          </a:p>
        </p:txBody>
      </p:sp>
      <p:sp>
        <p:nvSpPr>
          <p:cNvPr id="17" name="Text 15"/>
          <p:cNvSpPr/>
          <p:nvPr/>
        </p:nvSpPr>
        <p:spPr>
          <a:xfrm>
            <a:off x="8421798" y="3402874"/>
            <a:ext cx="2784595" cy="487759"/>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C5BC"/>
                </a:solidFill>
                <a:latin typeface="Inter" pitchFamily="34" charset="0"/>
                <a:ea typeface="Inter" pitchFamily="34" charset="-122"/>
                <a:cs typeface="Inter" pitchFamily="34" charset="-120"/>
              </a:rPr>
              <a:t>Copio la risposta senza averla letta.</a:t>
            </a:r>
            <a:endParaRPr lang="en-US" sz="1300" dirty="0"/>
          </a:p>
        </p:txBody>
      </p:sp>
      <p:sp>
        <p:nvSpPr>
          <p:cNvPr id="18" name="Text 16"/>
          <p:cNvSpPr/>
          <p:nvPr/>
        </p:nvSpPr>
        <p:spPr>
          <a:xfrm>
            <a:off x="812712" y="4423947"/>
            <a:ext cx="9810751"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La domanda da farsi: </a:t>
            </a:r>
            <a:r>
              <a:rPr lang="en-US" sz="1600" b="1" dirty="0">
                <a:solidFill>
                  <a:srgbClr val="1B1F2A"/>
                </a:solidFill>
                <a:latin typeface="Inter" pitchFamily="34" charset="0"/>
                <a:ea typeface="Inter" pitchFamily="34" charset="-122"/>
                <a:cs typeface="Inter" pitchFamily="34" charset="-120"/>
              </a:rPr>
              <a:t>se smetto di farlo io, che cosa smetto di saper fare?</a:t>
            </a:r>
            <a:endParaRPr lang="en-US" sz="1600" dirty="0"/>
          </a:p>
        </p:txBody>
      </p:sp>
      <p:sp>
        <p:nvSpPr>
          <p:cNvPr id="19" name="Text 17"/>
          <p:cNvSpPr/>
          <p:nvPr/>
        </p:nvSpPr>
        <p:spPr>
          <a:xfrm>
            <a:off x="812712" y="6238435"/>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20" name="Text 18"/>
          <p:cNvSpPr/>
          <p:nvPr/>
        </p:nvSpPr>
        <p:spPr>
          <a:xfrm>
            <a:off x="11171834" y="6238435"/>
            <a:ext cx="207235"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B1F2A"/>
        </a:solidFill>
      </p:bgPr>
    </p:bg>
    <p:spTree>
      <p:nvGrpSpPr>
        <p:cNvPr id="1" name=""/>
        <p:cNvGrpSpPr/>
        <p:nvPr/>
      </p:nvGrpSpPr>
      <p:grpSpPr>
        <a:xfrm>
          <a:off x="0" y="0"/>
          <a:ext cx="0" cy="0"/>
          <a:chOff x="0" y="0"/>
          <a:chExt cx="0" cy="0"/>
        </a:xfrm>
      </p:grpSpPr>
      <p:sp>
        <p:nvSpPr>
          <p:cNvPr id="2" name="Text 0"/>
          <p:cNvSpPr/>
          <p:nvPr/>
        </p:nvSpPr>
        <p:spPr>
          <a:xfrm>
            <a:off x="812712" y="1021296"/>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5 · QUANDO L'AI SBAGLIA, MA SEMBRA AVERE RAGIONE</a:t>
            </a:r>
            <a:endParaRPr lang="en-US" sz="1200" dirty="0"/>
          </a:p>
        </p:txBody>
      </p:sp>
      <p:sp>
        <p:nvSpPr>
          <p:cNvPr id="3" name="Text 1"/>
          <p:cNvSpPr/>
          <p:nvPr>
            <p:ph type="title"/>
          </p:nvPr>
        </p:nvSpPr>
        <p:spPr>
          <a:xfrm>
            <a:off x="812712" y="1539218"/>
            <a:ext cx="7194550" cy="3378112"/>
          </a:xfrm>
          <a:prstGeom prst="rect">
            <a:avLst/>
          </a:prstGeom>
          <a:noFill/>
          <a:ln/>
        </p:spPr>
        <p:txBody>
          <a:bodyPr wrap="square" lIns="0" tIns="0" rIns="0" bIns="0" rtlCol="0" anchor="t">
            <a:normAutofit/>
          </a:bodyPr>
          <a:lstStyle/>
          <a:p>
            <a:pPr algn="l" indent="0" marL="0">
              <a:lnSpc>
                <a:spcPts val="6600"/>
              </a:lnSpc>
              <a:buNone/>
            </a:pPr>
            <a:r>
              <a:rPr lang="en-US" sz="6000" b="1" i="0" dirty="0">
                <a:solidFill>
                  <a:srgbClr val="F4F1EA"/>
                </a:solidFill>
                <a:latin typeface="Space Grotesk" pitchFamily="34" charset="0"/>
                <a:ea typeface="Space Grotesk" pitchFamily="34" charset="-122"/>
                <a:cs typeface="Space Grotesk" pitchFamily="34" charset="-120"/>
              </a:rPr>
              <a:t>Plausibile e vero coincidono spesso. </a:t>
            </a:r>
            <a:r>
              <a:rPr lang="en-US" sz="6000" b="1" i="0" dirty="0">
                <a:solidFill>
                  <a:srgbClr val="F08A4B"/>
                </a:solidFill>
                <a:latin typeface="Space Grotesk" pitchFamily="34" charset="0"/>
                <a:ea typeface="Space Grotesk" pitchFamily="34" charset="-122"/>
                <a:cs typeface="Space Grotesk" pitchFamily="34" charset="-120"/>
              </a:rPr>
              <a:t>Non sempre.</a:t>
            </a:r>
            <a:endParaRPr lang="en-US" sz="6000" dirty="0"/>
          </a:p>
        </p:txBody>
      </p:sp>
      <p:sp>
        <p:nvSpPr>
          <p:cNvPr id="4" name="Text 2"/>
          <p:cNvSpPr/>
          <p:nvPr/>
        </p:nvSpPr>
        <p:spPr>
          <a:xfrm>
            <a:off x="812712" y="5196644"/>
            <a:ext cx="6867525" cy="66547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C5BC"/>
                </a:solidFill>
                <a:latin typeface="Inter" pitchFamily="34" charset="0"/>
                <a:ea typeface="Inter" pitchFamily="34" charset="-122"/>
                <a:cs typeface="Inter" pitchFamily="34" charset="-120"/>
              </a:rPr>
              <a:t>Un modello calcola ciò che è probabile, sulla base dei dati da cui ha imparato. Da qui nascono i suoi rischi.</a:t>
            </a:r>
            <a:endParaRPr lang="en-US" sz="1800" dirty="0"/>
          </a:p>
        </p:txBody>
      </p:sp>
      <p:pic>
        <p:nvPicPr>
          <p:cNvPr id="5" name="Image 0" descr="Illusione ottica di Müller-Lyer: due segmenti orizzontali della stessa lunghezza, uno con le punte rivolte verso l'esterno e uno verso l'interno, che sembrano di lunghezza diversa">    </p:cNvPr>
          <p:cNvPicPr>
            <a:picLocks noChangeAspect="1"/>
          </p:cNvPicPr>
          <p:nvPr/>
        </p:nvPicPr>
        <p:blipFill>
          <a:blip r:embed="rId1"/>
          <a:srcRect l="0" r="0" t="0" b="0"/>
          <a:stretch/>
        </p:blipFill>
        <p:spPr>
          <a:xfrm>
            <a:off x="8331178" y="2095500"/>
            <a:ext cx="3048000" cy="266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5 · QUANDO L'AI SBAGLIA, MA SEMBRA AVERE RAGIONE</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Allucinazioni: falso, ma convincente</a:t>
            </a:r>
            <a:endParaRPr lang="en-US" sz="3600" dirty="0"/>
          </a:p>
        </p:txBody>
      </p:sp>
      <p:sp>
        <p:nvSpPr>
          <p:cNvPr id="4" name="Text 2"/>
          <p:cNvSpPr/>
          <p:nvPr/>
        </p:nvSpPr>
        <p:spPr>
          <a:xfrm>
            <a:off x="812712" y="2138164"/>
            <a:ext cx="9810751" cy="594254"/>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Il modello produce un'informazione inventata con lo stesso tono sicuro di quelle vere: fonti, date, citazioni, numeri.</a:t>
            </a:r>
            <a:endParaRPr lang="en-US" sz="1600" dirty="0"/>
          </a:p>
        </p:txBody>
      </p:sp>
      <p:sp>
        <p:nvSpPr>
          <p:cNvPr id="5" name="Shape 3"/>
          <p:cNvSpPr/>
          <p:nvPr/>
        </p:nvSpPr>
        <p:spPr>
          <a:xfrm>
            <a:off x="812712" y="3011736"/>
            <a:ext cx="5181644" cy="2488958"/>
          </a:xfrm>
          <a:prstGeom prst="roundRect">
            <a:avLst>
              <a:gd name="adj" fmla="val 4082"/>
            </a:avLst>
          </a:prstGeom>
          <a:solidFill>
            <a:srgbClr val="EBE6DA"/>
          </a:solidFill>
          <a:ln/>
        </p:spPr>
      </p:sp>
      <p:sp>
        <p:nvSpPr>
          <p:cNvPr id="6" name="Text 4"/>
          <p:cNvSpPr/>
          <p:nvPr/>
        </p:nvSpPr>
        <p:spPr>
          <a:xfrm>
            <a:off x="1117424" y="3316449"/>
            <a:ext cx="4709387"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Perché succede</a:t>
            </a:r>
            <a:endParaRPr lang="en-US" sz="1700" dirty="0"/>
          </a:p>
        </p:txBody>
      </p:sp>
      <p:sp>
        <p:nvSpPr>
          <p:cNvPr id="7" name="Text 5"/>
          <p:cNvSpPr/>
          <p:nvPr/>
        </p:nvSpPr>
        <p:spPr>
          <a:xfrm>
            <a:off x="1202006" y="3702410"/>
            <a:ext cx="4617185" cy="1518973"/>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Completa il testo in modo plausibile, senza consultare un archivio di fatti</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È addestrato a rispondere, raramente a dire «non lo so»</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Più la domanda è specifica o rara, più il rischio cresce</a:t>
            </a:r>
            <a:endParaRPr lang="en-US" sz="1400" dirty="0"/>
          </a:p>
        </p:txBody>
      </p:sp>
      <p:sp>
        <p:nvSpPr>
          <p:cNvPr id="8" name="Shape 6"/>
          <p:cNvSpPr/>
          <p:nvPr/>
        </p:nvSpPr>
        <p:spPr>
          <a:xfrm>
            <a:off x="6197534" y="3011736"/>
            <a:ext cx="5181755" cy="2488958"/>
          </a:xfrm>
          <a:prstGeom prst="roundRect">
            <a:avLst>
              <a:gd name="adj" fmla="val 4082"/>
            </a:avLst>
          </a:prstGeom>
          <a:solidFill>
            <a:srgbClr val="1B1F2A"/>
          </a:solidFill>
          <a:ln/>
        </p:spPr>
      </p:sp>
      <p:sp>
        <p:nvSpPr>
          <p:cNvPr id="9" name="Text 7"/>
          <p:cNvSpPr/>
          <p:nvPr/>
        </p:nvSpPr>
        <p:spPr>
          <a:xfrm>
            <a:off x="6502246" y="3316449"/>
            <a:ext cx="4709501"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08A4B"/>
                </a:solidFill>
                <a:latin typeface="Inter" pitchFamily="34" charset="0"/>
                <a:ea typeface="Inter" pitchFamily="34" charset="-122"/>
                <a:cs typeface="Inter" pitchFamily="34" charset="-120"/>
              </a:rPr>
              <a:t>Mata v. Avianca, New York, 2023</a:t>
            </a:r>
            <a:endParaRPr lang="en-US" sz="1700" dirty="0"/>
          </a:p>
        </p:txBody>
      </p:sp>
      <p:sp>
        <p:nvSpPr>
          <p:cNvPr id="10" name="Text 8"/>
          <p:cNvSpPr/>
          <p:nvPr/>
        </p:nvSpPr>
        <p:spPr>
          <a:xfrm>
            <a:off x="6502246" y="3702410"/>
            <a:ext cx="4709501" cy="523258"/>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F1EA"/>
                </a:solidFill>
                <a:latin typeface="Inter" pitchFamily="34" charset="0"/>
                <a:ea typeface="Inter" pitchFamily="34" charset="-122"/>
                <a:cs typeface="Inter" pitchFamily="34" charset="-120"/>
              </a:rPr>
              <a:t>Due avvocati depositano in tribunale una memoria che cita sei precedenti mai esistiti, generati da ChatGPT.</a:t>
            </a:r>
            <a:endParaRPr lang="en-US" sz="1400" dirty="0"/>
          </a:p>
        </p:txBody>
      </p:sp>
      <p:sp>
        <p:nvSpPr>
          <p:cNvPr id="11" name="Text 9"/>
          <p:cNvSpPr/>
          <p:nvPr/>
        </p:nvSpPr>
        <p:spPr>
          <a:xfrm>
            <a:off x="6502246" y="4327265"/>
            <a:ext cx="4709501" cy="274329"/>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4F1EA"/>
                </a:solidFill>
                <a:latin typeface="Inter" pitchFamily="34" charset="0"/>
                <a:ea typeface="Inter" pitchFamily="34" charset="-122"/>
                <a:cs typeface="Inter" pitchFamily="34" charset="-120"/>
              </a:rPr>
              <a:t>Il giudice li sanziona con </a:t>
            </a:r>
            <a:r>
              <a:rPr lang="en-US" sz="1400" b="1" dirty="0">
                <a:solidFill>
                  <a:srgbClr val="F4F1EA"/>
                </a:solidFill>
                <a:latin typeface="Inter" pitchFamily="34" charset="0"/>
                <a:ea typeface="Inter" pitchFamily="34" charset="-122"/>
                <a:cs typeface="Inter" pitchFamily="34" charset="-120"/>
              </a:rPr>
              <a:t>5.000 dollari</a:t>
            </a:r>
            <a:r>
              <a:rPr lang="en-US" sz="1400" dirty="0">
                <a:solidFill>
                  <a:srgbClr val="F4F1EA"/>
                </a:solidFill>
                <a:latin typeface="Inter" pitchFamily="34" charset="0"/>
                <a:ea typeface="Inter" pitchFamily="34" charset="-122"/>
                <a:cs typeface="Inter" pitchFamily="34" charset="-120"/>
              </a:rPr>
              <a:t>.</a:t>
            </a:r>
            <a:endParaRPr lang="en-US" sz="1400" dirty="0"/>
          </a:p>
        </p:txBody>
      </p:sp>
      <p:sp>
        <p:nvSpPr>
          <p:cNvPr id="12" name="Text 10"/>
          <p:cNvSpPr/>
          <p:nvPr/>
        </p:nvSpPr>
        <p:spPr>
          <a:xfrm>
            <a:off x="812712" y="6238441"/>
            <a:ext cx="7346818"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Fonte: Mata v. Avianca, Inc., Tribunale distrettuale federale di New York, giugno 2023</a:t>
            </a:r>
            <a:endParaRPr lang="en-US" sz="1200" dirty="0"/>
          </a:p>
        </p:txBody>
      </p:sp>
      <p:sp>
        <p:nvSpPr>
          <p:cNvPr id="13" name="Text 11"/>
          <p:cNvSpPr/>
          <p:nvPr/>
        </p:nvSpPr>
        <p:spPr>
          <a:xfrm>
            <a:off x="11172054" y="6238441"/>
            <a:ext cx="207014"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13"/>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6 · USARE L'AI SENZA SMETTERE DI PENSARE</a:t>
            </a:r>
            <a:endParaRPr lang="en-US" sz="1200" dirty="0"/>
          </a:p>
        </p:txBody>
      </p:sp>
      <p:sp>
        <p:nvSpPr>
          <p:cNvPr id="3" name="Text 1"/>
          <p:cNvSpPr/>
          <p:nvPr>
            <p:ph type="title"/>
          </p:nvPr>
        </p:nvSpPr>
        <p:spPr>
          <a:xfrm>
            <a:off x="812712" y="1330635"/>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Tre domande davanti a ogni risposta</a:t>
            </a:r>
            <a:endParaRPr lang="en-US" sz="3600" dirty="0"/>
          </a:p>
        </p:txBody>
      </p:sp>
      <p:sp>
        <p:nvSpPr>
          <p:cNvPr id="4" name="Shape 2"/>
          <p:cNvSpPr/>
          <p:nvPr/>
        </p:nvSpPr>
        <p:spPr>
          <a:xfrm>
            <a:off x="812712" y="2138164"/>
            <a:ext cx="3386667" cy="2374415"/>
          </a:xfrm>
          <a:prstGeom prst="roundRect">
            <a:avLst>
              <a:gd name="adj" fmla="val 4279"/>
            </a:avLst>
          </a:prstGeom>
          <a:solidFill>
            <a:srgbClr val="EBE6DA"/>
          </a:solidFill>
          <a:ln/>
        </p:spPr>
      </p:sp>
      <p:sp>
        <p:nvSpPr>
          <p:cNvPr id="5" name="Text 3"/>
          <p:cNvSpPr/>
          <p:nvPr/>
        </p:nvSpPr>
        <p:spPr>
          <a:xfrm>
            <a:off x="1117424" y="2442877"/>
            <a:ext cx="2860561" cy="482578"/>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F5F93"/>
                </a:solidFill>
                <a:latin typeface="Space Grotesk" pitchFamily="34" charset="0"/>
                <a:ea typeface="Space Grotesk" pitchFamily="34" charset="-122"/>
                <a:cs typeface="Space Grotesk" pitchFamily="34" charset="-120"/>
              </a:rPr>
              <a:t>1</a:t>
            </a:r>
            <a:endParaRPr lang="en-US" sz="3600" dirty="0"/>
          </a:p>
        </p:txBody>
      </p:sp>
      <p:sp>
        <p:nvSpPr>
          <p:cNvPr id="6" name="Text 4"/>
          <p:cNvSpPr/>
          <p:nvPr/>
        </p:nvSpPr>
        <p:spPr>
          <a:xfrm>
            <a:off x="1117424" y="3001590"/>
            <a:ext cx="2860561"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1F2A"/>
                </a:solidFill>
                <a:latin typeface="Inter" pitchFamily="34" charset="0"/>
                <a:ea typeface="Inter" pitchFamily="34" charset="-122"/>
                <a:cs typeface="Inter" pitchFamily="34" charset="-120"/>
              </a:rPr>
              <a:t>Da dove viene?</a:t>
            </a:r>
            <a:endParaRPr lang="en-US" sz="2000" dirty="0"/>
          </a:p>
        </p:txBody>
      </p:sp>
      <p:sp>
        <p:nvSpPr>
          <p:cNvPr id="7" name="Text 5"/>
          <p:cNvSpPr/>
          <p:nvPr/>
        </p:nvSpPr>
        <p:spPr>
          <a:xfrm>
            <a:off x="1117424" y="3407842"/>
            <a:ext cx="2860561" cy="825434"/>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Posso risalire a una fonte che esiste davvero e che posso aprire?</a:t>
            </a:r>
            <a:endParaRPr lang="en-US" sz="1500" dirty="0"/>
          </a:p>
        </p:txBody>
      </p:sp>
      <p:sp>
        <p:nvSpPr>
          <p:cNvPr id="8" name="Shape 6"/>
          <p:cNvSpPr/>
          <p:nvPr/>
        </p:nvSpPr>
        <p:spPr>
          <a:xfrm>
            <a:off x="4402556" y="2138164"/>
            <a:ext cx="3386777" cy="2374415"/>
          </a:xfrm>
          <a:prstGeom prst="roundRect">
            <a:avLst>
              <a:gd name="adj" fmla="val 4279"/>
            </a:avLst>
          </a:prstGeom>
          <a:solidFill>
            <a:srgbClr val="EBE6DA"/>
          </a:solidFill>
          <a:ln/>
        </p:spPr>
      </p:sp>
      <p:sp>
        <p:nvSpPr>
          <p:cNvPr id="9" name="Text 7"/>
          <p:cNvSpPr/>
          <p:nvPr/>
        </p:nvSpPr>
        <p:spPr>
          <a:xfrm>
            <a:off x="4707268" y="2442877"/>
            <a:ext cx="2860674" cy="482578"/>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F5F93"/>
                </a:solidFill>
                <a:latin typeface="Space Grotesk" pitchFamily="34" charset="0"/>
                <a:ea typeface="Space Grotesk" pitchFamily="34" charset="-122"/>
                <a:cs typeface="Space Grotesk" pitchFamily="34" charset="-120"/>
              </a:rPr>
              <a:t>2</a:t>
            </a:r>
            <a:endParaRPr lang="en-US" sz="3600" dirty="0"/>
          </a:p>
        </p:txBody>
      </p:sp>
      <p:sp>
        <p:nvSpPr>
          <p:cNvPr id="10" name="Text 8"/>
          <p:cNvSpPr/>
          <p:nvPr/>
        </p:nvSpPr>
        <p:spPr>
          <a:xfrm>
            <a:off x="4707268" y="3001590"/>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B1F2A"/>
                </a:solidFill>
                <a:latin typeface="Inter" pitchFamily="34" charset="0"/>
                <a:ea typeface="Inter" pitchFamily="34" charset="-122"/>
                <a:cs typeface="Inter" pitchFamily="34" charset="-120"/>
              </a:rPr>
              <a:t>Come lo verifico?</a:t>
            </a:r>
            <a:endParaRPr lang="en-US" sz="2000" dirty="0"/>
          </a:p>
        </p:txBody>
      </p:sp>
      <p:sp>
        <p:nvSpPr>
          <p:cNvPr id="11" name="Text 9"/>
          <p:cNvSpPr/>
          <p:nvPr/>
        </p:nvSpPr>
        <p:spPr>
          <a:xfrm>
            <a:off x="4707268" y="3407842"/>
            <a:ext cx="2860674" cy="558756"/>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D424D"/>
                </a:solidFill>
                <a:latin typeface="Inter" pitchFamily="34" charset="0"/>
                <a:ea typeface="Inter" pitchFamily="34" charset="-122"/>
                <a:cs typeface="Inter" pitchFamily="34" charset="-120"/>
              </a:rPr>
              <a:t>Trovo la stessa informazione in una fonte indipendente?</a:t>
            </a:r>
            <a:endParaRPr lang="en-US" sz="1500" dirty="0"/>
          </a:p>
        </p:txBody>
      </p:sp>
      <p:sp>
        <p:nvSpPr>
          <p:cNvPr id="12" name="Shape 10"/>
          <p:cNvSpPr/>
          <p:nvPr/>
        </p:nvSpPr>
        <p:spPr>
          <a:xfrm>
            <a:off x="7992511" y="2138164"/>
            <a:ext cx="3386777" cy="2374415"/>
          </a:xfrm>
          <a:prstGeom prst="roundRect">
            <a:avLst>
              <a:gd name="adj" fmla="val 4279"/>
            </a:avLst>
          </a:prstGeom>
          <a:solidFill>
            <a:srgbClr val="1B1F2A"/>
          </a:solidFill>
          <a:ln/>
        </p:spPr>
      </p:sp>
      <p:sp>
        <p:nvSpPr>
          <p:cNvPr id="13" name="Text 11"/>
          <p:cNvSpPr/>
          <p:nvPr/>
        </p:nvSpPr>
        <p:spPr>
          <a:xfrm>
            <a:off x="8297224" y="2442877"/>
            <a:ext cx="2860674" cy="482578"/>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F08A4B"/>
                </a:solidFill>
                <a:latin typeface="Space Grotesk" pitchFamily="34" charset="0"/>
                <a:ea typeface="Space Grotesk" pitchFamily="34" charset="-122"/>
                <a:cs typeface="Space Grotesk" pitchFamily="34" charset="-120"/>
              </a:rPr>
              <a:t>3</a:t>
            </a:r>
            <a:endParaRPr lang="en-US" sz="3600" dirty="0"/>
          </a:p>
        </p:txBody>
      </p:sp>
      <p:sp>
        <p:nvSpPr>
          <p:cNvPr id="14" name="Text 12"/>
          <p:cNvSpPr/>
          <p:nvPr/>
        </p:nvSpPr>
        <p:spPr>
          <a:xfrm>
            <a:off x="8297224" y="3001590"/>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4F1EA"/>
                </a:solidFill>
                <a:latin typeface="Inter" pitchFamily="34" charset="0"/>
                <a:ea typeface="Inter" pitchFamily="34" charset="-122"/>
                <a:cs typeface="Inter" pitchFamily="34" charset="-120"/>
              </a:rPr>
              <a:t>E se fosse sbagliata?</a:t>
            </a:r>
            <a:endParaRPr lang="en-US" sz="2000" dirty="0"/>
          </a:p>
        </p:txBody>
      </p:sp>
      <p:sp>
        <p:nvSpPr>
          <p:cNvPr id="15" name="Text 13"/>
          <p:cNvSpPr/>
          <p:nvPr/>
        </p:nvSpPr>
        <p:spPr>
          <a:xfrm>
            <a:off x="8297224" y="3407842"/>
            <a:ext cx="2860674" cy="825434"/>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5BC"/>
                </a:solidFill>
                <a:latin typeface="Inter" pitchFamily="34" charset="0"/>
                <a:ea typeface="Inter" pitchFamily="34" charset="-122"/>
                <a:cs typeface="Inter" pitchFamily="34" charset="-120"/>
              </a:rPr>
              <a:t>Più alta è la posta in gioco, più serve il controllo di una persona.</a:t>
            </a:r>
            <a:endParaRPr lang="en-US" sz="1500" dirty="0"/>
          </a:p>
        </p:txBody>
      </p:sp>
      <p:sp>
        <p:nvSpPr>
          <p:cNvPr id="16" name="Text 14"/>
          <p:cNvSpPr/>
          <p:nvPr/>
        </p:nvSpPr>
        <p:spPr>
          <a:xfrm>
            <a:off x="812712" y="4817294"/>
            <a:ext cx="9810751"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Bozze, idee e sintesi: sì. La decisione finale resta a noi.</a:t>
            </a:r>
            <a:endParaRPr lang="en-US" sz="1600" dirty="0"/>
          </a:p>
        </p:txBody>
      </p:sp>
      <p:sp>
        <p:nvSpPr>
          <p:cNvPr id="17" name="Text 15"/>
          <p:cNvSpPr/>
          <p:nvPr/>
        </p:nvSpPr>
        <p:spPr>
          <a:xfrm>
            <a:off x="812712" y="6238441"/>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8" name="Text 16"/>
          <p:cNvSpPr/>
          <p:nvPr/>
        </p:nvSpPr>
        <p:spPr>
          <a:xfrm>
            <a:off x="11171834" y="6238441"/>
            <a:ext cx="207235"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1"/>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7 · L'AI ENTRA NELLA VITA QUOTIDIANA</a:t>
            </a:r>
            <a:endParaRPr lang="en-US" sz="1200" dirty="0"/>
          </a:p>
        </p:txBody>
      </p:sp>
      <p:sp>
        <p:nvSpPr>
          <p:cNvPr id="3" name="Text 1"/>
          <p:cNvSpPr/>
          <p:nvPr>
            <p:ph type="title"/>
          </p:nvPr>
        </p:nvSpPr>
        <p:spPr>
          <a:xfrm>
            <a:off x="812712" y="1330623"/>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Cosa cambia a casa, a scuola e nel lavoro</a:t>
            </a:r>
            <a:endParaRPr lang="en-US" sz="3600" dirty="0"/>
          </a:p>
        </p:txBody>
      </p:sp>
      <p:sp>
        <p:nvSpPr>
          <p:cNvPr id="4" name="Shape 2"/>
          <p:cNvSpPr/>
          <p:nvPr/>
        </p:nvSpPr>
        <p:spPr>
          <a:xfrm>
            <a:off x="812712" y="2138164"/>
            <a:ext cx="3386667" cy="2361847"/>
          </a:xfrm>
          <a:prstGeom prst="roundRect">
            <a:avLst>
              <a:gd name="adj" fmla="val 4302"/>
            </a:avLst>
          </a:prstGeom>
          <a:solidFill>
            <a:srgbClr val="EBE6DA"/>
          </a:solidFill>
          <a:ln/>
        </p:spPr>
      </p:sp>
      <p:sp>
        <p:nvSpPr>
          <p:cNvPr id="5" name="Text 3"/>
          <p:cNvSpPr/>
          <p:nvPr/>
        </p:nvSpPr>
        <p:spPr>
          <a:xfrm>
            <a:off x="1117424" y="2442865"/>
            <a:ext cx="2860561"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A casa</a:t>
            </a:r>
            <a:endParaRPr lang="en-US" sz="2000" dirty="0"/>
          </a:p>
        </p:txBody>
      </p:sp>
      <p:sp>
        <p:nvSpPr>
          <p:cNvPr id="6" name="Text 4"/>
          <p:cNvSpPr/>
          <p:nvPr/>
        </p:nvSpPr>
        <p:spPr>
          <a:xfrm>
            <a:off x="1117424" y="2849116"/>
            <a:ext cx="2860561" cy="523258"/>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Assistenti vocali, consigli, ricette, domande di ogni giorno.</a:t>
            </a:r>
            <a:endParaRPr lang="en-US" sz="1400" dirty="0"/>
          </a:p>
        </p:txBody>
      </p:sp>
      <p:sp>
        <p:nvSpPr>
          <p:cNvPr id="7" name="Text 5"/>
          <p:cNvSpPr/>
          <p:nvPr/>
        </p:nvSpPr>
        <p:spPr>
          <a:xfrm>
            <a:off x="1117424" y="3448509"/>
            <a:ext cx="2860561" cy="523258"/>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Inter" pitchFamily="34" charset="0"/>
                <a:ea typeface="Inter" pitchFamily="34" charset="-122"/>
                <a:cs typeface="Inter" pitchFamily="34" charset="-120"/>
              </a:rPr>
              <a:t>Attenzione:</a:t>
            </a:r>
            <a:r>
              <a:rPr lang="en-US" sz="1400" dirty="0">
                <a:solidFill>
                  <a:srgbClr val="1B1F2A"/>
                </a:solidFill>
                <a:latin typeface="Inter" pitchFamily="34" charset="0"/>
                <a:ea typeface="Inter" pitchFamily="34" charset="-122"/>
                <a:cs typeface="Inter" pitchFamily="34" charset="-120"/>
              </a:rPr>
              <a:t> a cosa raccontiamo e a cosa lasciamo decidere.</a:t>
            </a:r>
            <a:endParaRPr lang="en-US" sz="1400" dirty="0"/>
          </a:p>
        </p:txBody>
      </p:sp>
      <p:sp>
        <p:nvSpPr>
          <p:cNvPr id="8" name="Shape 6"/>
          <p:cNvSpPr/>
          <p:nvPr/>
        </p:nvSpPr>
        <p:spPr>
          <a:xfrm>
            <a:off x="4402556" y="2138164"/>
            <a:ext cx="3386777" cy="2361847"/>
          </a:xfrm>
          <a:prstGeom prst="roundRect">
            <a:avLst>
              <a:gd name="adj" fmla="val 4302"/>
            </a:avLst>
          </a:prstGeom>
          <a:solidFill>
            <a:srgbClr val="EBE6DA"/>
          </a:solidFill>
          <a:ln/>
        </p:spPr>
      </p:sp>
      <p:sp>
        <p:nvSpPr>
          <p:cNvPr id="9" name="Text 7"/>
          <p:cNvSpPr/>
          <p:nvPr/>
        </p:nvSpPr>
        <p:spPr>
          <a:xfrm>
            <a:off x="4707268" y="2442865"/>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A scuola</a:t>
            </a:r>
            <a:endParaRPr lang="en-US" sz="2000" dirty="0"/>
          </a:p>
        </p:txBody>
      </p:sp>
      <p:sp>
        <p:nvSpPr>
          <p:cNvPr id="10" name="Text 8"/>
          <p:cNvSpPr/>
          <p:nvPr/>
        </p:nvSpPr>
        <p:spPr>
          <a:xfrm>
            <a:off x="4707268" y="2849116"/>
            <a:ext cx="2860674" cy="523258"/>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Spiegazioni su misura, esercizi, aiuto per chi è in difficoltà.</a:t>
            </a:r>
            <a:endParaRPr lang="en-US" sz="1400" dirty="0"/>
          </a:p>
        </p:txBody>
      </p:sp>
      <p:sp>
        <p:nvSpPr>
          <p:cNvPr id="11" name="Text 9"/>
          <p:cNvSpPr/>
          <p:nvPr/>
        </p:nvSpPr>
        <p:spPr>
          <a:xfrm>
            <a:off x="4707268" y="3448509"/>
            <a:ext cx="2860674" cy="772186"/>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Inter" pitchFamily="34" charset="0"/>
                <a:ea typeface="Inter" pitchFamily="34" charset="-122"/>
                <a:cs typeface="Inter" pitchFamily="34" charset="-120"/>
              </a:rPr>
              <a:t>Attenzione:</a:t>
            </a:r>
            <a:r>
              <a:rPr lang="en-US" sz="1400" dirty="0">
                <a:solidFill>
                  <a:srgbClr val="1B1F2A"/>
                </a:solidFill>
                <a:latin typeface="Inter" pitchFamily="34" charset="0"/>
                <a:ea typeface="Inter" pitchFamily="34" charset="-122"/>
                <a:cs typeface="Inter" pitchFamily="34" charset="-120"/>
              </a:rPr>
              <a:t> il compito svolto dall'AI non insegna nulla a chi lo consegna.</a:t>
            </a:r>
            <a:endParaRPr lang="en-US" sz="1400" dirty="0"/>
          </a:p>
        </p:txBody>
      </p:sp>
      <p:sp>
        <p:nvSpPr>
          <p:cNvPr id="12" name="Shape 10"/>
          <p:cNvSpPr/>
          <p:nvPr/>
        </p:nvSpPr>
        <p:spPr>
          <a:xfrm>
            <a:off x="7992511" y="2138164"/>
            <a:ext cx="3386777" cy="2361847"/>
          </a:xfrm>
          <a:prstGeom prst="roundRect">
            <a:avLst>
              <a:gd name="adj" fmla="val 4302"/>
            </a:avLst>
          </a:prstGeom>
          <a:solidFill>
            <a:srgbClr val="EBE6DA"/>
          </a:solidFill>
          <a:ln/>
        </p:spPr>
      </p:sp>
      <p:sp>
        <p:nvSpPr>
          <p:cNvPr id="13" name="Text 11"/>
          <p:cNvSpPr/>
          <p:nvPr/>
        </p:nvSpPr>
        <p:spPr>
          <a:xfrm>
            <a:off x="8297224" y="2442865"/>
            <a:ext cx="2860674" cy="330112"/>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2F5F93"/>
                </a:solidFill>
                <a:latin typeface="Space Grotesk" pitchFamily="34" charset="0"/>
                <a:ea typeface="Space Grotesk" pitchFamily="34" charset="-122"/>
                <a:cs typeface="Space Grotesk" pitchFamily="34" charset="-120"/>
              </a:rPr>
              <a:t>Nel lavoro</a:t>
            </a:r>
            <a:endParaRPr lang="en-US" sz="2000" dirty="0"/>
          </a:p>
        </p:txBody>
      </p:sp>
      <p:sp>
        <p:nvSpPr>
          <p:cNvPr id="14" name="Text 12"/>
          <p:cNvSpPr/>
          <p:nvPr/>
        </p:nvSpPr>
        <p:spPr>
          <a:xfrm>
            <a:off x="8297224" y="2849116"/>
            <a:ext cx="2860674" cy="523258"/>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1B1F2A"/>
                </a:solidFill>
                <a:latin typeface="Inter" pitchFamily="34" charset="0"/>
                <a:ea typeface="Inter" pitchFamily="34" charset="-122"/>
                <a:cs typeface="Inter" pitchFamily="34" charset="-120"/>
              </a:rPr>
              <a:t>Bozze, sintesi, traduzioni: meno tempo sulle attività ripetitive.</a:t>
            </a:r>
            <a:endParaRPr lang="en-US" sz="1400" dirty="0"/>
          </a:p>
        </p:txBody>
      </p:sp>
      <p:sp>
        <p:nvSpPr>
          <p:cNvPr id="15" name="Text 13"/>
          <p:cNvSpPr/>
          <p:nvPr/>
        </p:nvSpPr>
        <p:spPr>
          <a:xfrm>
            <a:off x="8297224" y="3448509"/>
            <a:ext cx="2860674" cy="523258"/>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B04A17"/>
                </a:solidFill>
                <a:latin typeface="Inter" pitchFamily="34" charset="0"/>
                <a:ea typeface="Inter" pitchFamily="34" charset="-122"/>
                <a:cs typeface="Inter" pitchFamily="34" charset="-120"/>
              </a:rPr>
              <a:t>Attenzione:</a:t>
            </a:r>
            <a:r>
              <a:rPr lang="en-US" sz="1400" dirty="0">
                <a:solidFill>
                  <a:srgbClr val="1B1F2A"/>
                </a:solidFill>
                <a:latin typeface="Inter" pitchFamily="34" charset="0"/>
                <a:ea typeface="Inter" pitchFamily="34" charset="-122"/>
                <a:cs typeface="Inter" pitchFamily="34" charset="-120"/>
              </a:rPr>
              <a:t> la responsabilità del risultato resta nostra.</a:t>
            </a:r>
            <a:endParaRPr lang="en-US" sz="1400" dirty="0"/>
          </a:p>
        </p:txBody>
      </p:sp>
      <p:sp>
        <p:nvSpPr>
          <p:cNvPr id="16" name="Text 14"/>
          <p:cNvSpPr/>
          <p:nvPr/>
        </p:nvSpPr>
        <p:spPr>
          <a:xfrm>
            <a:off x="812712" y="6238429"/>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7" name="Text 15"/>
          <p:cNvSpPr/>
          <p:nvPr/>
        </p:nvSpPr>
        <p:spPr>
          <a:xfrm>
            <a:off x="11139201" y="6238429"/>
            <a:ext cx="239867"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1"/>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7 · L'AI ENTRA NELLA VITA QUOTIDIANA</a:t>
            </a:r>
            <a:endParaRPr lang="en-US" sz="1200" dirty="0"/>
          </a:p>
        </p:txBody>
      </p:sp>
      <p:sp>
        <p:nvSpPr>
          <p:cNvPr id="3" name="Text 1"/>
          <p:cNvSpPr/>
          <p:nvPr>
            <p:ph type="title"/>
          </p:nvPr>
        </p:nvSpPr>
        <p:spPr>
          <a:xfrm>
            <a:off x="812712" y="1279922"/>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I nostri dati: dove vanno?</a:t>
            </a:r>
            <a:endParaRPr lang="en-US" sz="3600" dirty="0"/>
          </a:p>
        </p:txBody>
      </p:sp>
      <p:sp>
        <p:nvSpPr>
          <p:cNvPr id="4" name="Shape 2"/>
          <p:cNvSpPr/>
          <p:nvPr/>
        </p:nvSpPr>
        <p:spPr>
          <a:xfrm>
            <a:off x="812712" y="2036738"/>
            <a:ext cx="5181644" cy="2240139"/>
          </a:xfrm>
          <a:prstGeom prst="roundRect">
            <a:avLst>
              <a:gd name="adj" fmla="val 4535"/>
            </a:avLst>
          </a:prstGeom>
          <a:solidFill>
            <a:srgbClr val="EBE6DA"/>
          </a:solidFill>
          <a:ln/>
        </p:spPr>
      </p:sp>
      <p:sp>
        <p:nvSpPr>
          <p:cNvPr id="5" name="Text 3"/>
          <p:cNvSpPr/>
          <p:nvPr/>
        </p:nvSpPr>
        <p:spPr>
          <a:xfrm>
            <a:off x="1117424" y="2341451"/>
            <a:ext cx="4709387"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Con un chatbot online</a:t>
            </a:r>
            <a:endParaRPr lang="en-US" sz="1700" dirty="0"/>
          </a:p>
        </p:txBody>
      </p:sp>
      <p:sp>
        <p:nvSpPr>
          <p:cNvPr id="6" name="Text 4"/>
          <p:cNvSpPr/>
          <p:nvPr/>
        </p:nvSpPr>
        <p:spPr>
          <a:xfrm>
            <a:off x="1202006" y="2727412"/>
            <a:ext cx="4617185" cy="1270044"/>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Il testo arriva sui server del fornitore</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Può essere conservato e, a seconda delle impostazioni, usato per l'addestramento</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Fuori dall'Unione Europea valgono anche altre leggi</a:t>
            </a:r>
            <a:endParaRPr lang="en-US" sz="1400" dirty="0"/>
          </a:p>
        </p:txBody>
      </p:sp>
      <p:sp>
        <p:nvSpPr>
          <p:cNvPr id="7" name="Shape 5"/>
          <p:cNvSpPr/>
          <p:nvPr/>
        </p:nvSpPr>
        <p:spPr>
          <a:xfrm>
            <a:off x="6197534" y="2036738"/>
            <a:ext cx="5181755" cy="2240139"/>
          </a:xfrm>
          <a:prstGeom prst="roundRect">
            <a:avLst>
              <a:gd name="adj" fmla="val 4535"/>
            </a:avLst>
          </a:prstGeom>
          <a:solidFill>
            <a:srgbClr val="1B1F2A"/>
          </a:solidFill>
          <a:ln/>
        </p:spPr>
      </p:sp>
      <p:sp>
        <p:nvSpPr>
          <p:cNvPr id="8" name="Text 6"/>
          <p:cNvSpPr/>
          <p:nvPr/>
        </p:nvSpPr>
        <p:spPr>
          <a:xfrm>
            <a:off x="6502246" y="2465908"/>
            <a:ext cx="2767277"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08A4B"/>
                </a:solidFill>
                <a:latin typeface="Inter" pitchFamily="34" charset="0"/>
                <a:ea typeface="Inter" pitchFamily="34" charset="-122"/>
                <a:cs typeface="Inter" pitchFamily="34" charset="-120"/>
              </a:rPr>
              <a:t>Con un modello locale</a:t>
            </a:r>
            <a:endParaRPr lang="en-US" sz="1700" dirty="0"/>
          </a:p>
        </p:txBody>
      </p:sp>
      <p:pic>
        <p:nvPicPr>
          <p:cNvPr id="9" name="Image 0" descr="Illustrazione: una casa che contiene un computer portatile con un lucchetto sullo schermo">    </p:cNvPr>
          <p:cNvPicPr>
            <a:picLocks noChangeAspect="1"/>
          </p:cNvPicPr>
          <p:nvPr/>
        </p:nvPicPr>
        <p:blipFill>
          <a:blip r:embed="rId1"/>
          <a:srcRect l="0" r="0" t="-4" b="-4"/>
          <a:stretch/>
        </p:blipFill>
        <p:spPr>
          <a:xfrm>
            <a:off x="10179293" y="2341451"/>
            <a:ext cx="895284" cy="508000"/>
          </a:xfrm>
          <a:prstGeom prst="rect">
            <a:avLst/>
          </a:prstGeom>
        </p:spPr>
      </p:pic>
      <p:sp>
        <p:nvSpPr>
          <p:cNvPr id="10" name="Text 7"/>
          <p:cNvSpPr/>
          <p:nvPr/>
        </p:nvSpPr>
        <p:spPr>
          <a:xfrm>
            <a:off x="6586828" y="2976451"/>
            <a:ext cx="4617299" cy="1021115"/>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I dati restano sul nostro computer</a:t>
            </a:r>
            <a:endParaRPr lang="en-US" sz="1400" dirty="0"/>
          </a:p>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Funziona anche senza connessione</a:t>
            </a:r>
            <a:endParaRPr lang="en-US" sz="1400" dirty="0"/>
          </a:p>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Richiede un computer adeguato ed è in genere meno potente</a:t>
            </a:r>
            <a:endParaRPr lang="en-US" sz="1400" dirty="0"/>
          </a:p>
        </p:txBody>
      </p:sp>
      <p:sp>
        <p:nvSpPr>
          <p:cNvPr id="11" name="Text 8"/>
          <p:cNvSpPr/>
          <p:nvPr/>
        </p:nvSpPr>
        <p:spPr>
          <a:xfrm>
            <a:off x="812712" y="4530874"/>
            <a:ext cx="9810751" cy="292078"/>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B04A17"/>
                </a:solidFill>
                <a:latin typeface="Inter" pitchFamily="34" charset="0"/>
                <a:ea typeface="Inter" pitchFamily="34" charset="-122"/>
                <a:cs typeface="Inter" pitchFamily="34" charset="-120"/>
              </a:rPr>
              <a:t>Regola pratica: in un chatbot non scrivere ciò che non manderesti per email a un estraneo.</a:t>
            </a:r>
            <a:endParaRPr lang="en-US" sz="1500" dirty="0"/>
          </a:p>
        </p:txBody>
      </p:sp>
      <p:sp>
        <p:nvSpPr>
          <p:cNvPr id="12" name="Text 9"/>
          <p:cNvSpPr/>
          <p:nvPr/>
        </p:nvSpPr>
        <p:spPr>
          <a:xfrm>
            <a:off x="812712" y="6238429"/>
            <a:ext cx="6512587"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Modelli aperti: Llama, Mistral, Gemma, Qwen · Strumenti: Ollama, LM Studio</a:t>
            </a:r>
            <a:endParaRPr lang="en-US" sz="1200" dirty="0"/>
          </a:p>
        </p:txBody>
      </p:sp>
      <p:sp>
        <p:nvSpPr>
          <p:cNvPr id="13" name="Text 10"/>
          <p:cNvSpPr/>
          <p:nvPr/>
        </p:nvSpPr>
        <p:spPr>
          <a:xfrm>
            <a:off x="11173377" y="6238429"/>
            <a:ext cx="205692"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1EA"/>
        </a:solidFill>
      </p:bgPr>
    </p:bg>
    <p:spTree>
      <p:nvGrpSpPr>
        <p:cNvPr id="1" name=""/>
        <p:cNvGrpSpPr/>
        <p:nvPr/>
      </p:nvGrpSpPr>
      <p:grpSpPr>
        <a:xfrm>
          <a:off x="0" y="0"/>
          <a:ext cx="0" cy="0"/>
          <a:chOff x="0" y="0"/>
          <a:chExt cx="0" cy="0"/>
        </a:xfrm>
      </p:grpSpPr>
      <p:sp>
        <p:nvSpPr>
          <p:cNvPr id="2" name="Text 0"/>
          <p:cNvSpPr/>
          <p:nvPr/>
        </p:nvSpPr>
        <p:spPr>
          <a:xfrm>
            <a:off x="812712" y="812701"/>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B04A17"/>
                </a:solidFill>
                <a:latin typeface="Inter" pitchFamily="34" charset="0"/>
                <a:ea typeface="Inter" pitchFamily="34" charset="-122"/>
                <a:cs typeface="Inter" pitchFamily="34" charset="-120"/>
              </a:rPr>
              <a:t>8 · DOBBIAMO DAVVERO AVERE PAURA DELL'AI?</a:t>
            </a:r>
            <a:endParaRPr lang="en-US" sz="1200" dirty="0"/>
          </a:p>
        </p:txBody>
      </p:sp>
      <p:sp>
        <p:nvSpPr>
          <p:cNvPr id="3" name="Text 1"/>
          <p:cNvSpPr/>
          <p:nvPr>
            <p:ph type="title"/>
          </p:nvPr>
        </p:nvSpPr>
        <p:spPr>
          <a:xfrm>
            <a:off x="812712" y="1330623"/>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Rischi, opportunità, falsi allarmi</a:t>
            </a:r>
            <a:endParaRPr lang="en-US" sz="3600" dirty="0"/>
          </a:p>
        </p:txBody>
      </p:sp>
      <p:sp>
        <p:nvSpPr>
          <p:cNvPr id="4" name="Shape 2"/>
          <p:cNvSpPr/>
          <p:nvPr/>
        </p:nvSpPr>
        <p:spPr>
          <a:xfrm>
            <a:off x="812712" y="2138164"/>
            <a:ext cx="3386667" cy="2488958"/>
          </a:xfrm>
          <a:prstGeom prst="roundRect">
            <a:avLst>
              <a:gd name="adj" fmla="val 4082"/>
            </a:avLst>
          </a:prstGeom>
          <a:solidFill>
            <a:srgbClr val="EBE6DA"/>
          </a:solidFill>
          <a:ln/>
        </p:spPr>
      </p:sp>
      <p:sp>
        <p:nvSpPr>
          <p:cNvPr id="5" name="Text 3"/>
          <p:cNvSpPr/>
          <p:nvPr/>
        </p:nvSpPr>
        <p:spPr>
          <a:xfrm>
            <a:off x="1117424" y="2442865"/>
            <a:ext cx="2860561"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B04A17"/>
                </a:solidFill>
                <a:latin typeface="Inter" pitchFamily="34" charset="0"/>
                <a:ea typeface="Inter" pitchFamily="34" charset="-122"/>
                <a:cs typeface="Inter" pitchFamily="34" charset="-120"/>
              </a:rPr>
              <a:t>Rischi reali</a:t>
            </a:r>
            <a:endParaRPr lang="en-US" sz="1700" dirty="0"/>
          </a:p>
        </p:txBody>
      </p:sp>
      <p:sp>
        <p:nvSpPr>
          <p:cNvPr id="6" name="Text 4"/>
          <p:cNvSpPr/>
          <p:nvPr/>
        </p:nvSpPr>
        <p:spPr>
          <a:xfrm>
            <a:off x="1202006" y="2828826"/>
            <a:ext cx="2768359" cy="1270044"/>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Disinformazione e falsi realistici (deepfake)</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Delegare troppo e smettere di pensare</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Bias e uso dei nostri dati</a:t>
            </a:r>
            <a:endParaRPr lang="en-US" sz="1400" dirty="0"/>
          </a:p>
        </p:txBody>
      </p:sp>
      <p:sp>
        <p:nvSpPr>
          <p:cNvPr id="7" name="Shape 5"/>
          <p:cNvSpPr/>
          <p:nvPr/>
        </p:nvSpPr>
        <p:spPr>
          <a:xfrm>
            <a:off x="4402556" y="2138164"/>
            <a:ext cx="3386777" cy="2488958"/>
          </a:xfrm>
          <a:prstGeom prst="roundRect">
            <a:avLst>
              <a:gd name="adj" fmla="val 4082"/>
            </a:avLst>
          </a:prstGeom>
          <a:solidFill>
            <a:srgbClr val="EBE6DA"/>
          </a:solidFill>
          <a:ln/>
        </p:spPr>
      </p:sp>
      <p:sp>
        <p:nvSpPr>
          <p:cNvPr id="8" name="Text 6"/>
          <p:cNvSpPr/>
          <p:nvPr/>
        </p:nvSpPr>
        <p:spPr>
          <a:xfrm>
            <a:off x="4707268" y="2442865"/>
            <a:ext cx="2860674"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F5F93"/>
                </a:solidFill>
                <a:latin typeface="Inter" pitchFamily="34" charset="0"/>
                <a:ea typeface="Inter" pitchFamily="34" charset="-122"/>
                <a:cs typeface="Inter" pitchFamily="34" charset="-120"/>
              </a:rPr>
              <a:t>Opportunità</a:t>
            </a:r>
            <a:endParaRPr lang="en-US" sz="1700" dirty="0"/>
          </a:p>
        </p:txBody>
      </p:sp>
      <p:sp>
        <p:nvSpPr>
          <p:cNvPr id="9" name="Text 7"/>
          <p:cNvSpPr/>
          <p:nvPr/>
        </p:nvSpPr>
        <p:spPr>
          <a:xfrm>
            <a:off x="4791850" y="2828826"/>
            <a:ext cx="2768472" cy="1518973"/>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Conoscenza più accessibile a tutti</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Supporto a chi ha difficoltà o disabilità</a:t>
            </a:r>
            <a:endParaRPr lang="en-US" sz="1400" dirty="0"/>
          </a:p>
          <a:p>
            <a:pPr algn="l" marL="169418" indent="-169418">
              <a:lnSpc>
                <a:spcPts val="1960"/>
              </a:lnSpc>
              <a:buSzPct val="100000"/>
              <a:buChar char="•"/>
            </a:pPr>
            <a:r>
              <a:rPr lang="en-US" sz="1400" dirty="0">
                <a:solidFill>
                  <a:srgbClr val="1B1F2A"/>
                </a:solidFill>
                <a:latin typeface="Inter" pitchFamily="34" charset="0"/>
                <a:ea typeface="Inter" pitchFamily="34" charset="-122"/>
                <a:cs typeface="Inter" pitchFamily="34" charset="-120"/>
              </a:rPr>
              <a:t>Aiuto nella ricerca, nella medicina, nel lavoro</a:t>
            </a:r>
            <a:endParaRPr lang="en-US" sz="1400" dirty="0"/>
          </a:p>
        </p:txBody>
      </p:sp>
      <p:sp>
        <p:nvSpPr>
          <p:cNvPr id="10" name="Shape 8"/>
          <p:cNvSpPr/>
          <p:nvPr/>
        </p:nvSpPr>
        <p:spPr>
          <a:xfrm>
            <a:off x="7992511" y="2138164"/>
            <a:ext cx="3386777" cy="2488958"/>
          </a:xfrm>
          <a:prstGeom prst="roundRect">
            <a:avLst>
              <a:gd name="adj" fmla="val 4082"/>
            </a:avLst>
          </a:prstGeom>
          <a:solidFill>
            <a:srgbClr val="1B1F2A"/>
          </a:solidFill>
          <a:ln/>
        </p:spPr>
      </p:sp>
      <p:sp>
        <p:nvSpPr>
          <p:cNvPr id="11" name="Text 9"/>
          <p:cNvSpPr/>
          <p:nvPr/>
        </p:nvSpPr>
        <p:spPr>
          <a:xfrm>
            <a:off x="8297224" y="2442865"/>
            <a:ext cx="2860674" cy="284361"/>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F08A4B"/>
                </a:solidFill>
                <a:latin typeface="Inter" pitchFamily="34" charset="0"/>
                <a:ea typeface="Inter" pitchFamily="34" charset="-122"/>
                <a:cs typeface="Inter" pitchFamily="34" charset="-120"/>
              </a:rPr>
              <a:t>Paure da ridimensionare</a:t>
            </a:r>
            <a:endParaRPr lang="en-US" sz="1700" dirty="0"/>
          </a:p>
        </p:txBody>
      </p:sp>
      <p:sp>
        <p:nvSpPr>
          <p:cNvPr id="12" name="Text 10"/>
          <p:cNvSpPr/>
          <p:nvPr/>
        </p:nvSpPr>
        <p:spPr>
          <a:xfrm>
            <a:off x="8381806" y="2828826"/>
            <a:ext cx="2768472" cy="1270044"/>
          </a:xfrm>
          <a:prstGeom prst="rect">
            <a:avLst/>
          </a:prstGeom>
          <a:noFill/>
          <a:ln/>
        </p:spPr>
        <p:txBody>
          <a:bodyPr wrap="square" lIns="0" tIns="0" rIns="0" bIns="0" rtlCol="0" anchor="t">
            <a:normAutofit/>
          </a:bodyPr>
          <a:lstStyle/>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«È cosciente e ha intenzioni proprie»</a:t>
            </a:r>
            <a:endParaRPr lang="en-US" sz="1400" dirty="0"/>
          </a:p>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«Ci sostituirà in tutto, da domani»</a:t>
            </a:r>
            <a:endParaRPr lang="en-US" sz="1400" dirty="0"/>
          </a:p>
          <a:p>
            <a:pPr algn="l" marL="169418" indent="-169418">
              <a:lnSpc>
                <a:spcPts val="1960"/>
              </a:lnSpc>
              <a:buSzPct val="100000"/>
              <a:buChar char="•"/>
            </a:pPr>
            <a:r>
              <a:rPr lang="en-US" sz="1400" dirty="0">
                <a:solidFill>
                  <a:srgbClr val="F4F1EA"/>
                </a:solidFill>
                <a:latin typeface="Inter" pitchFamily="34" charset="0"/>
                <a:ea typeface="Inter" pitchFamily="34" charset="-122"/>
                <a:cs typeface="Inter" pitchFamily="34" charset="-120"/>
              </a:rPr>
              <a:t>«O è infallibile, o è inutile»</a:t>
            </a:r>
            <a:endParaRPr lang="en-US" sz="1400" dirty="0"/>
          </a:p>
        </p:txBody>
      </p:sp>
      <p:sp>
        <p:nvSpPr>
          <p:cNvPr id="13" name="Text 11"/>
          <p:cNvSpPr/>
          <p:nvPr/>
        </p:nvSpPr>
        <p:spPr>
          <a:xfrm>
            <a:off x="812712" y="4931829"/>
            <a:ext cx="9810751" cy="309827"/>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1B1F2A"/>
                </a:solidFill>
                <a:latin typeface="Inter" pitchFamily="34" charset="0"/>
                <a:ea typeface="Inter" pitchFamily="34" charset="-122"/>
                <a:cs typeface="Inter" pitchFamily="34" charset="-120"/>
              </a:rPr>
              <a:t>La paura utile è quella che ci rende più attenti.</a:t>
            </a:r>
            <a:endParaRPr lang="en-US" sz="1600" dirty="0"/>
          </a:p>
        </p:txBody>
      </p:sp>
      <p:sp>
        <p:nvSpPr>
          <p:cNvPr id="14" name="Text 12"/>
          <p:cNvSpPr/>
          <p:nvPr/>
        </p:nvSpPr>
        <p:spPr>
          <a:xfrm>
            <a:off x="812712" y="6238429"/>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15" name="Text 13"/>
          <p:cNvSpPr/>
          <p:nvPr/>
        </p:nvSpPr>
        <p:spPr>
          <a:xfrm>
            <a:off x="11142398" y="6238429"/>
            <a:ext cx="236670"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B1F2A"/>
        </a:solidFill>
      </p:bgPr>
    </p:bg>
    <p:spTree>
      <p:nvGrpSpPr>
        <p:cNvPr id="1" name=""/>
        <p:cNvGrpSpPr/>
        <p:nvPr/>
      </p:nvGrpSpPr>
      <p:grpSpPr>
        <a:xfrm>
          <a:off x="0" y="0"/>
          <a:ext cx="0" cy="0"/>
          <a:chOff x="0" y="0"/>
          <a:chExt cx="0" cy="0"/>
        </a:xfrm>
      </p:grpSpPr>
      <p:sp>
        <p:nvSpPr>
          <p:cNvPr id="2" name="Text 0"/>
          <p:cNvSpPr/>
          <p:nvPr/>
        </p:nvSpPr>
        <p:spPr>
          <a:xfrm>
            <a:off x="812712" y="1691680"/>
            <a:ext cx="108835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9 · E SE LA DOMANDA PIÙ IMPORTANTE RIGUARDASSE NOI?</a:t>
            </a:r>
            <a:endParaRPr lang="en-US" sz="1200" dirty="0"/>
          </a:p>
        </p:txBody>
      </p:sp>
      <p:sp>
        <p:nvSpPr>
          <p:cNvPr id="3" name="Text 1"/>
          <p:cNvSpPr/>
          <p:nvPr>
            <p:ph type="title"/>
          </p:nvPr>
        </p:nvSpPr>
        <p:spPr>
          <a:xfrm>
            <a:off x="812712" y="2209602"/>
            <a:ext cx="10137776" cy="2037226"/>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4F1EA"/>
                </a:solidFill>
                <a:latin typeface="Space Grotesk" pitchFamily="34" charset="0"/>
                <a:ea typeface="Space Grotesk" pitchFamily="34" charset="-122"/>
                <a:cs typeface="Space Grotesk" pitchFamily="34" charset="-120"/>
              </a:rPr>
              <a:t>Che cosa vogliamo continuare a saper fare, decidere e scegliere </a:t>
            </a:r>
            <a:r>
              <a:rPr lang="en-US" sz="4800" b="1" i="0" dirty="0">
                <a:solidFill>
                  <a:srgbClr val="F08A4B"/>
                </a:solidFill>
                <a:latin typeface="Space Grotesk" pitchFamily="34" charset="0"/>
                <a:ea typeface="Space Grotesk" pitchFamily="34" charset="-122"/>
                <a:cs typeface="Space Grotesk" pitchFamily="34" charset="-120"/>
              </a:rPr>
              <a:t>da soli?</a:t>
            </a:r>
            <a:endParaRPr lang="en-US" sz="4800" dirty="0"/>
          </a:p>
        </p:txBody>
      </p:sp>
      <p:sp>
        <p:nvSpPr>
          <p:cNvPr id="4" name="Text 2"/>
          <p:cNvSpPr/>
          <p:nvPr/>
        </p:nvSpPr>
        <p:spPr>
          <a:xfrm>
            <a:off x="812712" y="4526136"/>
            <a:ext cx="8502651" cy="665471"/>
          </a:xfrm>
          <a:prstGeom prst="rect">
            <a:avLst/>
          </a:prstGeom>
          <a:noFill/>
          <a:ln/>
        </p:spPr>
        <p:txBody>
          <a:bodyPr wrap="square" lIns="0" tIns="0" rIns="0" bIns="0" rtlCol="0" anchor="t">
            <a:normAutofit/>
          </a:bodyPr>
          <a:lstStyle/>
          <a:p>
            <a:pPr algn="l" indent="0" marL="0">
              <a:lnSpc>
                <a:spcPts val="2520"/>
              </a:lnSpc>
              <a:buNone/>
            </a:pPr>
            <a:r>
              <a:rPr lang="en-US" sz="1800" dirty="0">
                <a:solidFill>
                  <a:srgbClr val="C9C5BC"/>
                </a:solidFill>
                <a:latin typeface="Inter" pitchFamily="34" charset="0"/>
                <a:ea typeface="Inter" pitchFamily="34" charset="-122"/>
                <a:cs typeface="Inter" pitchFamily="34" charset="-120"/>
              </a:rPr>
              <a:t>L'AI cambierà molte cose. Quale umanità costruire insieme a lei resta una scelta nostra.</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1EA"/>
        </a:solidFill>
      </p:bgPr>
    </p:bg>
    <p:spTree>
      <p:nvGrpSpPr>
        <p:cNvPr id="1" name=""/>
        <p:cNvGrpSpPr/>
        <p:nvPr/>
      </p:nvGrpSpPr>
      <p:grpSpPr>
        <a:xfrm>
          <a:off x="0" y="0"/>
          <a:ext cx="0" cy="0"/>
          <a:chOff x="0" y="0"/>
          <a:chExt cx="0" cy="0"/>
        </a:xfrm>
      </p:grpSpPr>
      <p:sp>
        <p:nvSpPr>
          <p:cNvPr id="2" name="Text 0"/>
          <p:cNvSpPr/>
          <p:nvPr>
            <p:ph type="title"/>
          </p:nvPr>
        </p:nvSpPr>
        <p:spPr>
          <a:xfrm>
            <a:off x="812712" y="812701"/>
            <a:ext cx="10883574" cy="528219"/>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1B1F2A"/>
                </a:solidFill>
                <a:latin typeface="Space Grotesk" pitchFamily="34" charset="0"/>
                <a:ea typeface="Space Grotesk" pitchFamily="34" charset="-122"/>
                <a:cs typeface="Space Grotesk" pitchFamily="34" charset="-120"/>
              </a:rPr>
              <a:t>Che cosa abbiamo imparato</a:t>
            </a:r>
            <a:endParaRPr lang="en-US" sz="3600" dirty="0"/>
          </a:p>
        </p:txBody>
      </p:sp>
      <p:sp>
        <p:nvSpPr>
          <p:cNvPr id="3" name="Shape 1"/>
          <p:cNvSpPr/>
          <p:nvPr/>
        </p:nvSpPr>
        <p:spPr>
          <a:xfrm>
            <a:off x="812712" y="1518704"/>
            <a:ext cx="1991431" cy="2074774"/>
          </a:xfrm>
          <a:prstGeom prst="roundRect">
            <a:avLst>
              <a:gd name="adj" fmla="val 5102"/>
            </a:avLst>
          </a:prstGeom>
          <a:solidFill>
            <a:srgbClr val="EBE6DA"/>
          </a:solidFill>
          <a:ln/>
        </p:spPr>
      </p:sp>
      <p:sp>
        <p:nvSpPr>
          <p:cNvPr id="4" name="Text 2"/>
          <p:cNvSpPr/>
          <p:nvPr/>
        </p:nvSpPr>
        <p:spPr>
          <a:xfrm>
            <a:off x="990424" y="1696417"/>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INTRO</a:t>
            </a:r>
            <a:endParaRPr lang="en-US" sz="1200" dirty="0"/>
          </a:p>
        </p:txBody>
      </p:sp>
      <p:sp>
        <p:nvSpPr>
          <p:cNvPr id="5" name="Text 3"/>
          <p:cNvSpPr/>
          <p:nvPr/>
        </p:nvSpPr>
        <p:spPr>
          <a:xfrm>
            <a:off x="990424" y="1973126"/>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Cos'è l'AI generativa</a:t>
            </a:r>
            <a:endParaRPr lang="en-US" sz="1600" dirty="0"/>
          </a:p>
        </p:txBody>
      </p:sp>
      <p:sp>
        <p:nvSpPr>
          <p:cNvPr id="6" name="Text 4"/>
          <p:cNvSpPr/>
          <p:nvPr/>
        </p:nvSpPr>
        <p:spPr>
          <a:xfrm>
            <a:off x="990424" y="2524125"/>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Prevede la parola più probabile: non è una mente</a:t>
            </a:r>
            <a:endParaRPr lang="en-US" sz="1300" dirty="0"/>
          </a:p>
        </p:txBody>
      </p:sp>
      <p:sp>
        <p:nvSpPr>
          <p:cNvPr id="7" name="Shape 5"/>
          <p:cNvSpPr/>
          <p:nvPr/>
        </p:nvSpPr>
        <p:spPr>
          <a:xfrm>
            <a:off x="2956498" y="1518704"/>
            <a:ext cx="1991431" cy="2074774"/>
          </a:xfrm>
          <a:prstGeom prst="roundRect">
            <a:avLst>
              <a:gd name="adj" fmla="val 5102"/>
            </a:avLst>
          </a:prstGeom>
          <a:solidFill>
            <a:srgbClr val="EBE6DA"/>
          </a:solidFill>
          <a:ln/>
        </p:spPr>
      </p:sp>
      <p:sp>
        <p:nvSpPr>
          <p:cNvPr id="8" name="Text 6"/>
          <p:cNvSpPr/>
          <p:nvPr/>
        </p:nvSpPr>
        <p:spPr>
          <a:xfrm>
            <a:off x="3134210" y="1696417"/>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1</a:t>
            </a:r>
            <a:endParaRPr lang="en-US" sz="1200" dirty="0"/>
          </a:p>
        </p:txBody>
      </p:sp>
      <p:sp>
        <p:nvSpPr>
          <p:cNvPr id="9" name="Text 7"/>
          <p:cNvSpPr/>
          <p:nvPr/>
        </p:nvSpPr>
        <p:spPr>
          <a:xfrm>
            <a:off x="3134210" y="1973126"/>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Ha sempre una risposta</a:t>
            </a:r>
            <a:endParaRPr lang="en-US" sz="1600" dirty="0"/>
          </a:p>
        </p:txBody>
      </p:sp>
      <p:sp>
        <p:nvSpPr>
          <p:cNvPr id="10" name="Text 8"/>
          <p:cNvSpPr/>
          <p:nvPr/>
        </p:nvSpPr>
        <p:spPr>
          <a:xfrm>
            <a:off x="3134210" y="2524125"/>
            <a:ext cx="1686807" cy="917046"/>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Chiedere è più comodo, ma il confronto tocca a noi</a:t>
            </a:r>
            <a:endParaRPr lang="en-US" sz="1300" dirty="0"/>
          </a:p>
        </p:txBody>
      </p:sp>
      <p:sp>
        <p:nvSpPr>
          <p:cNvPr id="11" name="Shape 9"/>
          <p:cNvSpPr/>
          <p:nvPr/>
        </p:nvSpPr>
        <p:spPr>
          <a:xfrm>
            <a:off x="5100285" y="1518704"/>
            <a:ext cx="1991431" cy="2074774"/>
          </a:xfrm>
          <a:prstGeom prst="roundRect">
            <a:avLst>
              <a:gd name="adj" fmla="val 5102"/>
            </a:avLst>
          </a:prstGeom>
          <a:solidFill>
            <a:srgbClr val="EBE6DA"/>
          </a:solidFill>
          <a:ln/>
        </p:spPr>
      </p:sp>
      <p:sp>
        <p:nvSpPr>
          <p:cNvPr id="12" name="Text 10"/>
          <p:cNvSpPr/>
          <p:nvPr/>
        </p:nvSpPr>
        <p:spPr>
          <a:xfrm>
            <a:off x="5277997" y="1696417"/>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2</a:t>
            </a:r>
            <a:endParaRPr lang="en-US" sz="1200" dirty="0"/>
          </a:p>
        </p:txBody>
      </p:sp>
      <p:sp>
        <p:nvSpPr>
          <p:cNvPr id="13" name="Text 11"/>
          <p:cNvSpPr/>
          <p:nvPr/>
        </p:nvSpPr>
        <p:spPr>
          <a:xfrm>
            <a:off x="5277997" y="1973126"/>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Perché ci fidiamo</a:t>
            </a:r>
            <a:endParaRPr lang="en-US" sz="1600" dirty="0"/>
          </a:p>
        </p:txBody>
      </p:sp>
      <p:sp>
        <p:nvSpPr>
          <p:cNvPr id="14" name="Text 12"/>
          <p:cNvSpPr/>
          <p:nvPr/>
        </p:nvSpPr>
        <p:spPr>
          <a:xfrm>
            <a:off x="5277997" y="2524125"/>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Parla bene e non esita mai: la fiducia va calibrata</a:t>
            </a:r>
            <a:endParaRPr lang="en-US" sz="1300" dirty="0"/>
          </a:p>
        </p:txBody>
      </p:sp>
      <p:sp>
        <p:nvSpPr>
          <p:cNvPr id="15" name="Shape 13"/>
          <p:cNvSpPr/>
          <p:nvPr/>
        </p:nvSpPr>
        <p:spPr>
          <a:xfrm>
            <a:off x="7244072" y="1518704"/>
            <a:ext cx="1991431" cy="2074774"/>
          </a:xfrm>
          <a:prstGeom prst="roundRect">
            <a:avLst>
              <a:gd name="adj" fmla="val 5102"/>
            </a:avLst>
          </a:prstGeom>
          <a:solidFill>
            <a:srgbClr val="EBE6DA"/>
          </a:solidFill>
          <a:ln/>
        </p:spPr>
      </p:sp>
      <p:sp>
        <p:nvSpPr>
          <p:cNvPr id="16" name="Text 14"/>
          <p:cNvSpPr/>
          <p:nvPr/>
        </p:nvSpPr>
        <p:spPr>
          <a:xfrm>
            <a:off x="7421783" y="1696417"/>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3</a:t>
            </a:r>
            <a:endParaRPr lang="en-US" sz="1200" dirty="0"/>
          </a:p>
        </p:txBody>
      </p:sp>
      <p:sp>
        <p:nvSpPr>
          <p:cNvPr id="17" name="Text 15"/>
          <p:cNvSpPr/>
          <p:nvPr/>
        </p:nvSpPr>
        <p:spPr>
          <a:xfrm>
            <a:off x="7421783" y="1973126"/>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Conosce il mondo?</a:t>
            </a:r>
            <a:endParaRPr lang="en-US" sz="1600" dirty="0"/>
          </a:p>
        </p:txBody>
      </p:sp>
      <p:sp>
        <p:nvSpPr>
          <p:cNvPr id="18" name="Text 16"/>
          <p:cNvSpPr/>
          <p:nvPr/>
        </p:nvSpPr>
        <p:spPr>
          <a:xfrm>
            <a:off x="7421783" y="2524125"/>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Conosce i suoi dati, con i loro squilibri</a:t>
            </a:r>
            <a:endParaRPr lang="en-US" sz="1300" dirty="0"/>
          </a:p>
        </p:txBody>
      </p:sp>
      <p:sp>
        <p:nvSpPr>
          <p:cNvPr id="19" name="Shape 17"/>
          <p:cNvSpPr/>
          <p:nvPr/>
        </p:nvSpPr>
        <p:spPr>
          <a:xfrm>
            <a:off x="9387858" y="1518704"/>
            <a:ext cx="1991431" cy="2074774"/>
          </a:xfrm>
          <a:prstGeom prst="roundRect">
            <a:avLst>
              <a:gd name="adj" fmla="val 5102"/>
            </a:avLst>
          </a:prstGeom>
          <a:solidFill>
            <a:srgbClr val="EBE6DA"/>
          </a:solidFill>
          <a:ln/>
        </p:spPr>
      </p:sp>
      <p:sp>
        <p:nvSpPr>
          <p:cNvPr id="20" name="Text 18"/>
          <p:cNvSpPr/>
          <p:nvPr/>
        </p:nvSpPr>
        <p:spPr>
          <a:xfrm>
            <a:off x="9565570" y="1696417"/>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4</a:t>
            </a:r>
            <a:endParaRPr lang="en-US" sz="1200" dirty="0"/>
          </a:p>
        </p:txBody>
      </p:sp>
      <p:sp>
        <p:nvSpPr>
          <p:cNvPr id="21" name="Text 19"/>
          <p:cNvSpPr/>
          <p:nvPr/>
        </p:nvSpPr>
        <p:spPr>
          <a:xfrm>
            <a:off x="9565570" y="1973126"/>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Chiedere o delegare</a:t>
            </a:r>
            <a:endParaRPr lang="en-US" sz="1600" dirty="0"/>
          </a:p>
        </p:txBody>
      </p:sp>
      <p:sp>
        <p:nvSpPr>
          <p:cNvPr id="22" name="Text 20"/>
          <p:cNvSpPr/>
          <p:nvPr/>
        </p:nvSpPr>
        <p:spPr>
          <a:xfrm>
            <a:off x="9565570" y="2524125"/>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Farsi aiutare sì, smettere di decidere no</a:t>
            </a:r>
            <a:endParaRPr lang="en-US" sz="1300" dirty="0"/>
          </a:p>
        </p:txBody>
      </p:sp>
      <p:sp>
        <p:nvSpPr>
          <p:cNvPr id="23" name="Shape 21"/>
          <p:cNvSpPr/>
          <p:nvPr/>
        </p:nvSpPr>
        <p:spPr>
          <a:xfrm>
            <a:off x="812712" y="3745830"/>
            <a:ext cx="1991431" cy="1851863"/>
          </a:xfrm>
          <a:prstGeom prst="roundRect">
            <a:avLst>
              <a:gd name="adj" fmla="val 5486"/>
            </a:avLst>
          </a:prstGeom>
          <a:solidFill>
            <a:srgbClr val="EBE6DA"/>
          </a:solidFill>
          <a:ln/>
        </p:spPr>
      </p:sp>
      <p:sp>
        <p:nvSpPr>
          <p:cNvPr id="24" name="Text 22"/>
          <p:cNvSpPr/>
          <p:nvPr/>
        </p:nvSpPr>
        <p:spPr>
          <a:xfrm>
            <a:off x="990424" y="3923543"/>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5</a:t>
            </a:r>
            <a:endParaRPr lang="en-US" sz="1200" dirty="0"/>
          </a:p>
        </p:txBody>
      </p:sp>
      <p:sp>
        <p:nvSpPr>
          <p:cNvPr id="25" name="Text 23"/>
          <p:cNvSpPr/>
          <p:nvPr/>
        </p:nvSpPr>
        <p:spPr>
          <a:xfrm>
            <a:off x="990424" y="4200252"/>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Sbaglia e convince</a:t>
            </a:r>
            <a:endParaRPr lang="en-US" sz="1600" dirty="0"/>
          </a:p>
        </p:txBody>
      </p:sp>
      <p:sp>
        <p:nvSpPr>
          <p:cNvPr id="26" name="Text 24"/>
          <p:cNvSpPr/>
          <p:nvPr/>
        </p:nvSpPr>
        <p:spPr>
          <a:xfrm>
            <a:off x="990424" y="4751251"/>
            <a:ext cx="1686807" cy="471223"/>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Plausibile non vuol dire vero</a:t>
            </a:r>
            <a:endParaRPr lang="en-US" sz="1300" dirty="0"/>
          </a:p>
        </p:txBody>
      </p:sp>
      <p:sp>
        <p:nvSpPr>
          <p:cNvPr id="27" name="Shape 25"/>
          <p:cNvSpPr/>
          <p:nvPr/>
        </p:nvSpPr>
        <p:spPr>
          <a:xfrm>
            <a:off x="2956498" y="3745830"/>
            <a:ext cx="1991431" cy="1851863"/>
          </a:xfrm>
          <a:prstGeom prst="roundRect">
            <a:avLst>
              <a:gd name="adj" fmla="val 5486"/>
            </a:avLst>
          </a:prstGeom>
          <a:solidFill>
            <a:srgbClr val="1B1F2A"/>
          </a:solidFill>
          <a:ln/>
        </p:spPr>
      </p:sp>
      <p:sp>
        <p:nvSpPr>
          <p:cNvPr id="28" name="Text 26"/>
          <p:cNvSpPr/>
          <p:nvPr/>
        </p:nvSpPr>
        <p:spPr>
          <a:xfrm>
            <a:off x="3134210" y="3923543"/>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6</a:t>
            </a:r>
            <a:endParaRPr lang="en-US" sz="1200" dirty="0"/>
          </a:p>
        </p:txBody>
      </p:sp>
      <p:sp>
        <p:nvSpPr>
          <p:cNvPr id="29" name="Text 27"/>
          <p:cNvSpPr/>
          <p:nvPr/>
        </p:nvSpPr>
        <p:spPr>
          <a:xfrm>
            <a:off x="3134210" y="4200252"/>
            <a:ext cx="1686807" cy="512895"/>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F1EA"/>
                </a:solidFill>
                <a:latin typeface="Inter" pitchFamily="34" charset="0"/>
                <a:ea typeface="Inter" pitchFamily="34" charset="-122"/>
                <a:cs typeface="Inter" pitchFamily="34" charset="-120"/>
              </a:rPr>
              <a:t>Senza smettere di pensare</a:t>
            </a:r>
            <a:endParaRPr lang="en-US" sz="1600" dirty="0"/>
          </a:p>
        </p:txBody>
      </p:sp>
      <p:sp>
        <p:nvSpPr>
          <p:cNvPr id="30" name="Text 28"/>
          <p:cNvSpPr/>
          <p:nvPr/>
        </p:nvSpPr>
        <p:spPr>
          <a:xfrm>
            <a:off x="3134210" y="4751251"/>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C9C5BC"/>
                </a:solidFill>
                <a:latin typeface="Inter" pitchFamily="34" charset="0"/>
                <a:ea typeface="Inter" pitchFamily="34" charset="-122"/>
                <a:cs typeface="Inter" pitchFamily="34" charset="-120"/>
              </a:rPr>
              <a:t>Da dove viene? Come lo verifico? E se fosse sbagliata?</a:t>
            </a:r>
            <a:endParaRPr lang="en-US" sz="1300" dirty="0"/>
          </a:p>
        </p:txBody>
      </p:sp>
      <p:sp>
        <p:nvSpPr>
          <p:cNvPr id="31" name="Shape 29"/>
          <p:cNvSpPr/>
          <p:nvPr/>
        </p:nvSpPr>
        <p:spPr>
          <a:xfrm>
            <a:off x="5100285" y="3745830"/>
            <a:ext cx="1991431" cy="1851863"/>
          </a:xfrm>
          <a:prstGeom prst="roundRect">
            <a:avLst>
              <a:gd name="adj" fmla="val 5486"/>
            </a:avLst>
          </a:prstGeom>
          <a:solidFill>
            <a:srgbClr val="EBE6DA"/>
          </a:solidFill>
          <a:ln/>
        </p:spPr>
      </p:sp>
      <p:sp>
        <p:nvSpPr>
          <p:cNvPr id="32" name="Text 30"/>
          <p:cNvSpPr/>
          <p:nvPr/>
        </p:nvSpPr>
        <p:spPr>
          <a:xfrm>
            <a:off x="5277997" y="3923543"/>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7</a:t>
            </a:r>
            <a:endParaRPr lang="en-US" sz="1200" dirty="0"/>
          </a:p>
        </p:txBody>
      </p:sp>
      <p:sp>
        <p:nvSpPr>
          <p:cNvPr id="33" name="Text 31"/>
          <p:cNvSpPr/>
          <p:nvPr/>
        </p:nvSpPr>
        <p:spPr>
          <a:xfrm>
            <a:off x="5277997" y="4200252"/>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Vita quotidiana</a:t>
            </a:r>
            <a:endParaRPr lang="en-US" sz="1600" dirty="0"/>
          </a:p>
        </p:txBody>
      </p:sp>
      <p:sp>
        <p:nvSpPr>
          <p:cNvPr id="34" name="Text 32"/>
          <p:cNvSpPr/>
          <p:nvPr/>
        </p:nvSpPr>
        <p:spPr>
          <a:xfrm>
            <a:off x="5277997" y="4507508"/>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Utile ovunque, ma ogni domanda è un dato</a:t>
            </a:r>
            <a:endParaRPr lang="en-US" sz="1300" dirty="0"/>
          </a:p>
        </p:txBody>
      </p:sp>
      <p:sp>
        <p:nvSpPr>
          <p:cNvPr id="35" name="Shape 33"/>
          <p:cNvSpPr/>
          <p:nvPr/>
        </p:nvSpPr>
        <p:spPr>
          <a:xfrm>
            <a:off x="7244072" y="3745830"/>
            <a:ext cx="1991431" cy="1851863"/>
          </a:xfrm>
          <a:prstGeom prst="roundRect">
            <a:avLst>
              <a:gd name="adj" fmla="val 5486"/>
            </a:avLst>
          </a:prstGeom>
          <a:solidFill>
            <a:srgbClr val="EBE6DA"/>
          </a:solidFill>
          <a:ln/>
        </p:spPr>
      </p:sp>
      <p:sp>
        <p:nvSpPr>
          <p:cNvPr id="36" name="Text 34"/>
          <p:cNvSpPr/>
          <p:nvPr/>
        </p:nvSpPr>
        <p:spPr>
          <a:xfrm>
            <a:off x="7421783" y="3923543"/>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5F93"/>
                </a:solidFill>
                <a:latin typeface="Inter" pitchFamily="34" charset="0"/>
                <a:ea typeface="Inter" pitchFamily="34" charset="-122"/>
                <a:cs typeface="Inter" pitchFamily="34" charset="-120"/>
              </a:rPr>
              <a:t>8</a:t>
            </a:r>
            <a:endParaRPr lang="en-US" sz="1200" dirty="0"/>
          </a:p>
        </p:txBody>
      </p:sp>
      <p:sp>
        <p:nvSpPr>
          <p:cNvPr id="37" name="Text 35"/>
          <p:cNvSpPr/>
          <p:nvPr/>
        </p:nvSpPr>
        <p:spPr>
          <a:xfrm>
            <a:off x="7421783" y="4200252"/>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1B1F2A"/>
                </a:solidFill>
                <a:latin typeface="Inter" pitchFamily="34" charset="0"/>
                <a:ea typeface="Inter" pitchFamily="34" charset="-122"/>
                <a:cs typeface="Inter" pitchFamily="34" charset="-120"/>
              </a:rPr>
              <a:t>Avere paura?</a:t>
            </a:r>
            <a:endParaRPr lang="en-US" sz="1600" dirty="0"/>
          </a:p>
        </p:txBody>
      </p:sp>
      <p:sp>
        <p:nvSpPr>
          <p:cNvPr id="38" name="Text 36"/>
          <p:cNvSpPr/>
          <p:nvPr/>
        </p:nvSpPr>
        <p:spPr>
          <a:xfrm>
            <a:off x="7421783" y="4507508"/>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3D424D"/>
                </a:solidFill>
                <a:latin typeface="Inter" pitchFamily="34" charset="0"/>
                <a:ea typeface="Inter" pitchFamily="34" charset="-122"/>
                <a:cs typeface="Inter" pitchFamily="34" charset="-120"/>
              </a:rPr>
              <a:t>Attenzione ai rischi reali, non alle paure da film</a:t>
            </a:r>
            <a:endParaRPr lang="en-US" sz="1300" dirty="0"/>
          </a:p>
        </p:txBody>
      </p:sp>
      <p:sp>
        <p:nvSpPr>
          <p:cNvPr id="39" name="Shape 37"/>
          <p:cNvSpPr/>
          <p:nvPr/>
        </p:nvSpPr>
        <p:spPr>
          <a:xfrm>
            <a:off x="9387858" y="3745830"/>
            <a:ext cx="1991431" cy="1851863"/>
          </a:xfrm>
          <a:prstGeom prst="roundRect">
            <a:avLst>
              <a:gd name="adj" fmla="val 5486"/>
            </a:avLst>
          </a:prstGeom>
          <a:solidFill>
            <a:srgbClr val="1B1F2A"/>
          </a:solidFill>
          <a:ln/>
        </p:spPr>
      </p:sp>
      <p:sp>
        <p:nvSpPr>
          <p:cNvPr id="40" name="Text 38"/>
          <p:cNvSpPr/>
          <p:nvPr/>
        </p:nvSpPr>
        <p:spPr>
          <a:xfrm>
            <a:off x="9565570" y="3923543"/>
            <a:ext cx="1686807"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F08A4B"/>
                </a:solidFill>
                <a:latin typeface="Inter" pitchFamily="34" charset="0"/>
                <a:ea typeface="Inter" pitchFamily="34" charset="-122"/>
                <a:cs typeface="Inter" pitchFamily="34" charset="-120"/>
              </a:rPr>
              <a:t>9</a:t>
            </a:r>
            <a:endParaRPr lang="en-US" sz="1200" dirty="0"/>
          </a:p>
        </p:txBody>
      </p:sp>
      <p:sp>
        <p:nvSpPr>
          <p:cNvPr id="41" name="Text 39"/>
          <p:cNvSpPr/>
          <p:nvPr/>
        </p:nvSpPr>
        <p:spPr>
          <a:xfrm>
            <a:off x="9565570" y="4200252"/>
            <a:ext cx="1686807" cy="269147"/>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4F1EA"/>
                </a:solidFill>
                <a:latin typeface="Inter" pitchFamily="34" charset="0"/>
                <a:ea typeface="Inter" pitchFamily="34" charset="-122"/>
                <a:cs typeface="Inter" pitchFamily="34" charset="-120"/>
              </a:rPr>
              <a:t>E noi?</a:t>
            </a:r>
            <a:endParaRPr lang="en-US" sz="1600" dirty="0"/>
          </a:p>
        </p:txBody>
      </p:sp>
      <p:sp>
        <p:nvSpPr>
          <p:cNvPr id="42" name="Text 40"/>
          <p:cNvSpPr/>
          <p:nvPr/>
        </p:nvSpPr>
        <p:spPr>
          <a:xfrm>
            <a:off x="9565570" y="4507508"/>
            <a:ext cx="1686807" cy="694134"/>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C9C5BC"/>
                </a:solidFill>
                <a:latin typeface="Inter" pitchFamily="34" charset="0"/>
                <a:ea typeface="Inter" pitchFamily="34" charset="-122"/>
                <a:cs typeface="Inter" pitchFamily="34" charset="-120"/>
              </a:rPr>
              <a:t>Le scelte che contano restano nostre</a:t>
            </a:r>
            <a:endParaRPr lang="en-US" sz="1300" dirty="0"/>
          </a:p>
        </p:txBody>
      </p:sp>
      <p:sp>
        <p:nvSpPr>
          <p:cNvPr id="43" name="Text 41"/>
          <p:cNvSpPr/>
          <p:nvPr/>
        </p:nvSpPr>
        <p:spPr>
          <a:xfrm>
            <a:off x="812712" y="6238429"/>
            <a:ext cx="4145756" cy="23861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A5F6B"/>
                </a:solidFill>
                <a:latin typeface="Inter" pitchFamily="34" charset="0"/>
                <a:ea typeface="Inter" pitchFamily="34" charset="-122"/>
                <a:cs typeface="Inter" pitchFamily="34" charset="-120"/>
              </a:rPr>
              <a:t>L'AI ha sempre una risposta. Ma è quella giusta?</a:t>
            </a:r>
            <a:endParaRPr lang="en-US" sz="1200" dirty="0"/>
          </a:p>
        </p:txBody>
      </p:sp>
      <p:sp>
        <p:nvSpPr>
          <p:cNvPr id="44" name="Text 42"/>
          <p:cNvSpPr/>
          <p:nvPr/>
        </p:nvSpPr>
        <p:spPr>
          <a:xfrm>
            <a:off x="11139312" y="6238429"/>
            <a:ext cx="239757" cy="23861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A5F6B"/>
                </a:solidFill>
                <a:latin typeface="Inter" pitchFamily="34" charset="0"/>
                <a:ea typeface="Inter" pitchFamily="34" charset="-122"/>
                <a:cs typeface="Inter"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1F2A"/>
        </a:solidFill>
      </p:bgPr>
    </p:bg>
    <p:spTree>
      <p:nvGrpSpPr>
        <p:cNvPr id="1" name=""/>
        <p:cNvGrpSpPr/>
        <p:nvPr/>
      </p:nvGrpSpPr>
      <p:grpSpPr>
        <a:xfrm>
          <a:off x="0" y="0"/>
          <a:ext cx="0" cy="0"/>
          <a:chOff x="0" y="0"/>
          <a:chExt cx="0" cy="0"/>
        </a:xfrm>
      </p:grpSpPr>
      <p:sp>
        <p:nvSpPr>
          <p:cNvPr id="2" name="Shape 0"/>
          <p:cNvSpPr/>
          <p:nvPr/>
        </p:nvSpPr>
        <p:spPr>
          <a:xfrm>
            <a:off x="812712" y="2179389"/>
            <a:ext cx="762000" cy="50712"/>
          </a:xfrm>
          <a:prstGeom prst="rect">
            <a:avLst/>
          </a:prstGeom>
          <a:solidFill>
            <a:srgbClr val="F08A4B"/>
          </a:solidFill>
          <a:ln/>
        </p:spPr>
      </p:sp>
      <p:sp>
        <p:nvSpPr>
          <p:cNvPr id="3" name="Text 1"/>
          <p:cNvSpPr/>
          <p:nvPr>
            <p:ph type="title"/>
          </p:nvPr>
        </p:nvSpPr>
        <p:spPr>
          <a:xfrm>
            <a:off x="812712" y="2534816"/>
            <a:ext cx="9810751" cy="1366617"/>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F4F1EA"/>
                </a:solidFill>
                <a:latin typeface="Space Grotesk" pitchFamily="34" charset="0"/>
                <a:ea typeface="Space Grotesk" pitchFamily="34" charset="-122"/>
                <a:cs typeface="Space Grotesk" pitchFamily="34" charset="-120"/>
              </a:rPr>
              <a:t>L'AI ha sempre una risposta. Le domande giuste restano nostre.</a:t>
            </a:r>
            <a:endParaRPr lang="en-US" sz="4800" dirty="0"/>
          </a:p>
        </p:txBody>
      </p:sp>
      <p:sp>
        <p:nvSpPr>
          <p:cNvPr id="4" name="Text 2"/>
          <p:cNvSpPr/>
          <p:nvPr/>
        </p:nvSpPr>
        <p:spPr>
          <a:xfrm>
            <a:off x="812712" y="4180743"/>
            <a:ext cx="10883574" cy="523258"/>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F08A4B"/>
                </a:solidFill>
                <a:latin typeface="Space Grotesk" pitchFamily="34" charset="0"/>
                <a:ea typeface="Space Grotesk" pitchFamily="34" charset="-122"/>
                <a:cs typeface="Space Grotesk" pitchFamily="34" charset="-120"/>
              </a:rPr>
              <a:t>Domande?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1EA"/>
        </a:solidFill>
      </p:bgPr>
    </p:bg>
    <p:spTree>
      <p:nvGrpSpPr>
        <p:cNvPr id="1" name=""/>
        <p:cNvGrpSpPr/>
        <p:nvPr/>
      </p:nvGrpSpPr>
      <p:grpSpPr>
        <a:xfrm>
          <a:off x="0" y="0"/>
          <a:ext cx="0" cy="0"/>
          <a:chOff x="0" y="0"/>
          <a:chExt cx="0" cy="0"/>
        </a:xfrm>
      </p:grpSpPr>
      <p:sp>
        <p:nvSpPr>
          <p:cNvPr id="2" name="Shape 0"/>
          <p:cNvSpPr/>
          <p:nvPr/>
        </p:nvSpPr>
        <p:spPr>
          <a:xfrm>
            <a:off x="812712" y="1326443"/>
            <a:ext cx="762000" cy="50712"/>
          </a:xfrm>
          <a:prstGeom prst="rect">
            <a:avLst/>
          </a:prstGeom>
          <a:solidFill>
            <a:srgbClr val="B04A17"/>
          </a:solidFill>
          <a:ln/>
        </p:spPr>
      </p:sp>
      <p:sp>
        <p:nvSpPr>
          <p:cNvPr id="3" name="Text 1"/>
          <p:cNvSpPr/>
          <p:nvPr>
            <p:ph type="title"/>
          </p:nvPr>
        </p:nvSpPr>
        <p:spPr>
          <a:xfrm>
            <a:off x="812712" y="1681869"/>
            <a:ext cx="6593074" cy="1366617"/>
          </a:xfrm>
          <a:prstGeom prst="rect">
            <a:avLst/>
          </a:prstGeom>
          <a:noFill/>
          <a:ln/>
        </p:spPr>
        <p:txBody>
          <a:bodyPr wrap="square" lIns="0" tIns="0" rIns="0" bIns="0" rtlCol="0" anchor="t">
            <a:normAutofit/>
          </a:bodyPr>
          <a:lstStyle/>
          <a:p>
            <a:pPr algn="l" indent="0" marL="0">
              <a:lnSpc>
                <a:spcPts val="5280"/>
              </a:lnSpc>
              <a:buNone/>
            </a:pPr>
            <a:r>
              <a:rPr lang="en-US" sz="4800" b="1" i="0" dirty="0">
                <a:solidFill>
                  <a:srgbClr val="1B1F2A"/>
                </a:solidFill>
                <a:latin typeface="Space Grotesk" pitchFamily="34" charset="0"/>
                <a:ea typeface="Space Grotesk" pitchFamily="34" charset="-122"/>
                <a:cs typeface="Space Grotesk" pitchFamily="34" charset="-120"/>
              </a:rPr>
              <a:t>Rimaniamo in contatto</a:t>
            </a:r>
            <a:endParaRPr lang="en-US" sz="4800" dirty="0"/>
          </a:p>
        </p:txBody>
      </p:sp>
      <p:sp>
        <p:nvSpPr>
          <p:cNvPr id="4" name="Text 2"/>
          <p:cNvSpPr/>
          <p:nvPr/>
        </p:nvSpPr>
        <p:spPr>
          <a:xfrm>
            <a:off x="812712" y="3327797"/>
            <a:ext cx="6593074" cy="309827"/>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1B1F2A"/>
                </a:solidFill>
                <a:latin typeface="Inter" pitchFamily="34" charset="0"/>
                <a:ea typeface="Inter" pitchFamily="34" charset="-122"/>
                <a:cs typeface="Inter" pitchFamily="34" charset="-120"/>
              </a:rPr>
              <a:t>Gianluca Garofalo</a:t>
            </a:r>
            <a:endParaRPr lang="en-US" sz="1600" dirty="0"/>
          </a:p>
        </p:txBody>
      </p:sp>
      <p:sp>
        <p:nvSpPr>
          <p:cNvPr id="5" name="Text 3"/>
          <p:cNvSpPr/>
          <p:nvPr/>
        </p:nvSpPr>
        <p:spPr>
          <a:xfrm>
            <a:off x="812712" y="3916933"/>
            <a:ext cx="65930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A5F6B"/>
                </a:solidFill>
                <a:latin typeface="Inter" pitchFamily="34" charset="0"/>
                <a:ea typeface="Inter" pitchFamily="34" charset="-122"/>
                <a:cs typeface="Inter" pitchFamily="34" charset="-120"/>
              </a:rPr>
              <a:t>SITO</a:t>
            </a:r>
            <a:endParaRPr lang="en-US" sz="1200" dirty="0"/>
          </a:p>
        </p:txBody>
      </p:sp>
      <p:sp>
        <p:nvSpPr>
          <p:cNvPr id="6" name="Text 4"/>
          <p:cNvSpPr/>
          <p:nvPr/>
        </p:nvSpPr>
        <p:spPr>
          <a:xfrm>
            <a:off x="812712" y="4180855"/>
            <a:ext cx="6593074" cy="416432"/>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2F5F93"/>
                </a:solidFill>
                <a:latin typeface="Space Grotesk" pitchFamily="34" charset="0"/>
                <a:ea typeface="Space Grotesk" pitchFamily="34" charset="-122"/>
                <a:cs typeface="Space Grotesk" pitchFamily="34" charset="-120"/>
              </a:rPr>
              <a:t>ggarofalo-dev.github.io</a:t>
            </a:r>
            <a:endParaRPr lang="en-US" sz="2200" dirty="0"/>
          </a:p>
        </p:txBody>
      </p:sp>
      <p:sp>
        <p:nvSpPr>
          <p:cNvPr id="7" name="Text 5"/>
          <p:cNvSpPr/>
          <p:nvPr/>
        </p:nvSpPr>
        <p:spPr>
          <a:xfrm>
            <a:off x="812712" y="4876602"/>
            <a:ext cx="6593074" cy="23861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A5F6B"/>
                </a:solidFill>
                <a:latin typeface="Inter" pitchFamily="34" charset="0"/>
                <a:ea typeface="Inter" pitchFamily="34" charset="-122"/>
                <a:cs typeface="Inter" pitchFamily="34" charset="-120"/>
              </a:rPr>
              <a:t>EMAIL</a:t>
            </a:r>
            <a:endParaRPr lang="en-US" sz="1200" dirty="0"/>
          </a:p>
        </p:txBody>
      </p:sp>
      <p:sp>
        <p:nvSpPr>
          <p:cNvPr id="8" name="Text 6"/>
          <p:cNvSpPr/>
          <p:nvPr/>
        </p:nvSpPr>
        <p:spPr>
          <a:xfrm>
            <a:off x="812712" y="5140523"/>
            <a:ext cx="6593074" cy="416432"/>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2F5F93"/>
                </a:solidFill>
                <a:latin typeface="Space Grotesk" pitchFamily="34" charset="0"/>
                <a:ea typeface="Space Grotesk" pitchFamily="34" charset="-122"/>
                <a:cs typeface="Space Grotesk" pitchFamily="34" charset="-120"/>
              </a:rPr>
              <a:t>Gianluca.Garofalo@gmail.com</a:t>
            </a:r>
            <a:endParaRPr lang="en-US" sz="2200" dirty="0"/>
          </a:p>
        </p:txBody>
      </p:sp>
      <p:sp>
        <p:nvSpPr>
          <p:cNvPr id="9" name="Shape 7"/>
          <p:cNvSpPr/>
          <p:nvPr/>
        </p:nvSpPr>
        <p:spPr>
          <a:xfrm>
            <a:off x="7874111" y="1519039"/>
            <a:ext cx="3454356" cy="3454356"/>
          </a:xfrm>
          <a:prstGeom prst="roundRect">
            <a:avLst>
              <a:gd name="adj" fmla="val 2941"/>
            </a:avLst>
          </a:prstGeom>
          <a:solidFill>
            <a:srgbClr val="FFFFFF"/>
          </a:solidFill>
          <a:ln/>
        </p:spPr>
      </p:sp>
      <p:pic>
        <p:nvPicPr>
          <p:cNvPr id="10" name="Image 0" descr="QR code per https://ggarofalo-dev.github.io/">    </p:cNvPr>
          <p:cNvPicPr>
            <a:picLocks noChangeAspect="1"/>
          </p:cNvPicPr>
          <p:nvPr/>
        </p:nvPicPr>
        <p:blipFill>
          <a:blip r:embed="rId1"/>
          <a:srcRect l="0" r="0" t="0" b="0"/>
          <a:stretch/>
        </p:blipFill>
        <p:spPr>
          <a:xfrm>
            <a:off x="8077288" y="1722214"/>
            <a:ext cx="3048000" cy="3048000"/>
          </a:xfrm>
          <a:prstGeom prst="rect">
            <a:avLst/>
          </a:prstGeom>
        </p:spPr>
      </p:pic>
      <p:sp>
        <p:nvSpPr>
          <p:cNvPr id="11" name="Text 8"/>
          <p:cNvSpPr/>
          <p:nvPr/>
        </p:nvSpPr>
        <p:spPr>
          <a:xfrm>
            <a:off x="8137492" y="5125752"/>
            <a:ext cx="2927482" cy="238610"/>
          </a:xfrm>
          <a:prstGeom prst="rect">
            <a:avLst/>
          </a:prstGeom>
          <a:noFill/>
          <a:ln/>
        </p:spPr>
        <p:txBody>
          <a:bodyPr wrap="square" lIns="0" tIns="0" rIns="0" bIns="0" rtlCol="0" anchor="t">
            <a:normAutofit/>
          </a:bodyPr>
          <a:lstStyle/>
          <a:p>
            <a:pPr algn="ctr" indent="0" marL="0">
              <a:lnSpc>
                <a:spcPts val="1680"/>
              </a:lnSpc>
              <a:buNone/>
            </a:pPr>
            <a:r>
              <a:rPr lang="en-US" sz="1200" dirty="0">
                <a:solidFill>
                  <a:srgbClr val="5A5F6B"/>
                </a:solidFill>
                <a:latin typeface="Inter" pitchFamily="34" charset="0"/>
                <a:ea typeface="Inter" pitchFamily="34" charset="-122"/>
                <a:cs typeface="Inter" pitchFamily="34" charset="-120"/>
              </a:rPr>
              <a:t>Inquadra il codice per aprire il sito</a:t>
            </a:r>
            <a:endParaRPr lang="en-US" sz="1200" dirty="0"/>
          </a:p>
        </p:txBody>
      </p:sp>
    </p:spTree>
  </p:cSld>
  <p:clrMapOvr>
    <a:masterClrMapping/>
  </p:clrMapOvr>
</p:sld>
</file>

<file path=ppt/theme/theme1.xml><?xml version="1.0" encoding="utf-8"?>
<a:theme xmlns:a="http://schemas.openxmlformats.org/drawingml/2006/main" name="L'AI ha sempre una risposta. Ma è quella giusta?">
  <a:themeElements>
    <a:clrScheme name="L'AI ha sempre una risposta. Ma è quella giusta?">
      <a:dk1>
        <a:srgbClr val="1B1F2A"/>
      </a:dk1>
      <a:lt1>
        <a:srgbClr val="F4F1EA"/>
      </a:lt1>
      <a:dk2>
        <a:srgbClr val="51545A"/>
      </a:dk2>
      <a:lt2>
        <a:srgbClr val="DEDCD7"/>
      </a:lt2>
      <a:accent1>
        <a:srgbClr val="2F5F93"/>
      </a:accent1>
      <a:accent2>
        <a:srgbClr val="B04A17"/>
      </a:accent2>
      <a:accent3>
        <a:srgbClr val="F08A4B"/>
      </a:accent3>
      <a:accent4>
        <a:srgbClr val="5A5F6B"/>
      </a:accent4>
      <a:accent5>
        <a:srgbClr val="3D424D"/>
      </a:accent5>
      <a:accent6>
        <a:srgbClr val="C9C5BC"/>
      </a:accent6>
      <a:hlink>
        <a:srgbClr val="0563C1"/>
      </a:hlink>
      <a:folHlink>
        <a:srgbClr val="954F72"/>
      </a:folHlink>
    </a:clrScheme>
    <a:fontScheme name="L'AI ha sempre una risposta. Ma è quella giusta?">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L'AI ha sempre una risposta. Ma è quella giusta?</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Inter
Copyright 2020 The Inter Project Authors (https://github.com/rsms/inter)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Space Grotesk
Copyright 2020 The Space Grotesk Project Authors (https://github.com/floriankarsten/space-grotesk)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2026-10-26T14:57:18Z</dcterms:created>
  <dcterms:modified xsi:type="dcterms:W3CDTF">2026-10-26T14:57:18Z</dcterms:modified>
</cp:coreProperties>
</file>