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0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0" y="5088636"/>
            <a:ext cx="5943600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474720" y="2743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ROTARY INTERNATIONAL — MILANO DIGITAL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274320" y="640080"/>
            <a:ext cx="27432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Quanto del tuo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lavoro cognitivo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sei disposto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delegare?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3474720" y="109728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Generative AI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3474720" y="219456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sta cambiando davvero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professionisti e imprese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474720" y="38404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Gianluca Garofalo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474720" y="425196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Governance · Automazione · Divulgazione · Membro CTS ENIA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411480" cy="32918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05840"/>
            <a:ext cx="411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097280" y="1024128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Cos'è davvero l'intelligenza artificiale oggi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1453896"/>
            <a:ext cx="411480" cy="32918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453896"/>
            <a:ext cx="411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97280" y="1472184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salto: AI classica → Generativa → Agentica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1901952"/>
            <a:ext cx="411480" cy="32918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1901952"/>
            <a:ext cx="411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97280" y="1920240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funziona la GenAI e cosa sono gli LLM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2350008"/>
            <a:ext cx="411480" cy="32918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2350008"/>
            <a:ext cx="411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97280" y="2368296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Dall'automazione fisica all'automazione cognitiva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2798064"/>
            <a:ext cx="411480" cy="32918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2798064"/>
            <a:ext cx="411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97280" y="2816352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delega cognitiva: il cambiamento che non vediamo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48640" y="3246120"/>
            <a:ext cx="411480" cy="32918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3246120"/>
            <a:ext cx="411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097280" y="3264408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L'AI sta creando esperti senza esperienza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3694176"/>
            <a:ext cx="411480" cy="32918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3694176"/>
            <a:ext cx="411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97280" y="3712464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L'AI per professionisti e PMI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142232"/>
            <a:ext cx="411480" cy="32918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4142232"/>
            <a:ext cx="411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097280" y="4160520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significa per chi decide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4590288"/>
            <a:ext cx="411480" cy="32918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4590288"/>
            <a:ext cx="411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097280" y="4608576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vera alfabetizzazione all'AI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Cos'è davvero l'intelligenza artificiale oggi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definizione essenziale, senza miti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82296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298448"/>
            <a:ext cx="7680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Sistemi che analizzano grandi quantità di dati, riconoscono pattern e producono risposte.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pensano. Non capiscono. Non hanno coscienza. Generano la risposta più probabile.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2423160"/>
            <a:ext cx="2103120" cy="237744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02920" y="2542032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fa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2944368"/>
            <a:ext cx="1828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Legge, scrive, riassume,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analizza, genera immagini,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codice, voce e video.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697480" y="2423160"/>
            <a:ext cx="2103120" cy="2377440"/>
          </a:xfrm>
          <a:prstGeom prst="rect">
            <a:avLst/>
          </a:prstGeom>
          <a:solidFill>
            <a:srgbClr val="6B3A3A"/>
          </a:solidFill>
          <a:ln w="12700">
            <a:solidFill>
              <a:srgbClr val="6B3A3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834640" y="2542032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NON fa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834640" y="2944368"/>
            <a:ext cx="1828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ragiona davvero.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ha opinioni.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è sempre corretto.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0" y="2423160"/>
            <a:ext cx="2103120" cy="237744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166360" y="2542032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 chiave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166360" y="2944368"/>
            <a:ext cx="1828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Costruisce la risposta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parola per parola,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sceglie l'opzione più probabile.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360920" y="2423160"/>
            <a:ext cx="2103120" cy="2377440"/>
          </a:xfrm>
          <a:prstGeom prst="rect">
            <a:avLst/>
          </a:prstGeom>
          <a:solidFill>
            <a:srgbClr val="1A4A1A"/>
          </a:solidFill>
          <a:ln w="12700">
            <a:solidFill>
              <a:srgbClr val="1A4A1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498080" y="2542032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Richiede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498080" y="2944368"/>
            <a:ext cx="1828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verifica umana.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responsabilità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chi la usa.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salto che conta: tre ere dell'AI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strumenti specializzati a sistemi che agiscono nel mondo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2743200" cy="3566160"/>
          </a:xfrm>
          <a:prstGeom prst="rect">
            <a:avLst/>
          </a:prstGeom>
          <a:solidFill>
            <a:srgbClr val="3A4A6B"/>
          </a:solidFill>
          <a:ln w="12700">
            <a:solidFill>
              <a:srgbClr val="3A4A6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30352" y="138988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7A9C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CLASSICA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0352" y="171907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fino al 2022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30352" y="202996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Riconosce e classifica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30352" y="2560320"/>
            <a:ext cx="2423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Riconosce immagini,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 spam, suggerisce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prodotti, traduce testi.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Segue regole fisse.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 una cosa sola, bene.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154680" y="2560320"/>
            <a:ext cx="384048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46120" y="1280160"/>
            <a:ext cx="2743200" cy="356616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410712" y="138988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GENERATIVA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410712" y="171907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→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410712" y="202996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 e conversa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410712" y="2560320"/>
            <a:ext cx="2423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Scrive, riassume, genera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immagini e codice.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Dialoga in linguaggio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naturale. Risponde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domande complesse.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035040" y="2560320"/>
            <a:ext cx="384048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26480" y="1280160"/>
            <a:ext cx="2743200" cy="3566160"/>
          </a:xfrm>
          <a:prstGeom prst="rect">
            <a:avLst/>
          </a:prstGeom>
          <a:solidFill>
            <a:srgbClr val="1A2F6B"/>
          </a:solidFill>
          <a:ln w="12700">
            <a:solidFill>
              <a:srgbClr val="1A2F6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291072" y="138988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AGENTICA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291072" y="171907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Oggi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91072" y="202996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Agisce in autonomia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291072" y="2560320"/>
            <a:ext cx="2423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risponde più solo.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Pianifica, esegue azioni,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 processi,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prende decisioni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sequenza autonoma.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 funziona la GenAI e cosa sono gli LLM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65760" y="914400"/>
            <a:ext cx="8412480" cy="8229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594360" y="969264"/>
            <a:ext cx="7955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LLM (Large Language Model) è un sistema addestrato su miliardi di testi. Ha imparato le regole statistiche del linguaggio: quali parole seguono quali altre, in quali contesti, con quale probabilità. Non "sa" cose. Prevede.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65760" y="1920240"/>
            <a:ext cx="1572768" cy="28346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993392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A9B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57200" y="242316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834640"/>
            <a:ext cx="138988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Miliardi di testi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analizzati.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modello impara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 linguistici.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975104" y="3291840"/>
            <a:ext cx="64008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75688" y="1920240"/>
            <a:ext cx="1572768" cy="28346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075688" y="1993392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A9B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167128" y="242316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Tokenizzazione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167128" y="2834640"/>
            <a:ext cx="138988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testo viene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scomposto in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pezzi (token)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 il modello legge.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85032" y="3291840"/>
            <a:ext cx="64008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785616" y="1920240"/>
            <a:ext cx="1572768" cy="28346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785616" y="1993392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A9B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877056" y="242316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Prompt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877056" y="2834640"/>
            <a:ext cx="138988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L'utente scrive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richiesta.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modello riceve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contesto.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394960" y="3291840"/>
            <a:ext cx="64008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95544" y="1920240"/>
            <a:ext cx="1572768" cy="28346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495544" y="1993392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A9B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586984" y="242316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Generazione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586984" y="2834640"/>
            <a:ext cx="138988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modello sceglie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per token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risposta più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probabile.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104888" y="3291840"/>
            <a:ext cx="64008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205472" y="1920240"/>
            <a:ext cx="1572768" cy="283464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7205472" y="1993392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FC3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7296912" y="242316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Output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296912" y="2834640"/>
            <a:ext cx="138988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testo generato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viene restituito.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Sembra ragionamento.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statistica.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365760" y="4873752"/>
            <a:ext cx="8412480" cy="18288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02920" y="4873752"/>
            <a:ext cx="8138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Il modello non ha accesso a internet, non ricorda conversazioni precedenti e non verifica la veridicità di ciò che genera.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vero salto: dall'automazione fisica a quella cognitiva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65760" y="960120"/>
            <a:ext cx="3931920" cy="384048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7899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IERI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Automazione fisica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196596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Produzione, movimento, forza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macchine estendono il corpo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Liberano tempo fisico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L'operaio diventa supervisore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89120" y="2743200"/>
            <a:ext cx="365760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46320" y="960120"/>
            <a:ext cx="3931920" cy="3840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0" y="107899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OGGI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029200" y="141732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Automazione cognitiva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029200" y="196596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Scrittura, analisi, sintesi, giudizio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macchine supportano il pensiero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automatizziamo solo il fare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Iniziamo a delegare il ragionare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delega cognitiva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cambiamento che non vediamo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3931920" cy="146304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5544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secoli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193852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tecnologia ha esteso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nostre capacità fisiche.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Sollevare pesi, accelerare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movimenti, moltiplicare forza.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754880" y="1463040"/>
            <a:ext cx="3931920" cy="146304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937760" y="15544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Oggi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Stiamo delegando parti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processo cognitivo: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sintesi, analisi, scrittura,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prime forme di giudizio.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063240"/>
            <a:ext cx="3931920" cy="146304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40080" y="31546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rischio invisibile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353872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è evidente, non fa rumore.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modifica in profondità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modo in cui ragioniamo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prendiamo decisioni.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754880" y="3063240"/>
            <a:ext cx="3931920" cy="146304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937760" y="31546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vera domanda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37760" y="353872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quanto è potente l'AI.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quanto siamo disposti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cedere del nostro spazio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cognitivo.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L'AI sta creando esperti senza esperienza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problema più sottile e più urgente dell'era AI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11887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371600"/>
            <a:ext cx="7680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"È possibile produrre risultati convincenti senza aver davvero compreso il percorso che li genera.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Questo rende sempre più difficile distinguere l'esperienza dalla sua simulazione."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2697480"/>
            <a:ext cx="2743200" cy="210312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2697480"/>
            <a:ext cx="2743200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278892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risultato c'è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02920" y="3246120"/>
            <a:ext cx="2468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L'AI produce output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formalmente corretti.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forma è impeccabile.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46120" y="2697480"/>
            <a:ext cx="2743200" cy="210312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46120" y="2697480"/>
            <a:ext cx="2743200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83280" y="278892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percorso manca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383280" y="3246120"/>
            <a:ext cx="2468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ragionamento che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 al risultato non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stato costruito.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26480" y="2697480"/>
            <a:ext cx="2743200" cy="210312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26480" y="2697480"/>
            <a:ext cx="2743200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63640" y="278892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competenza si perde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263640" y="3246120"/>
            <a:ext cx="2468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Senza attrito cognitivo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si forma vera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esperienza professionale.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L'AI per professionisti e PMI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cambia concretamente nel lavoro di ogni giorno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2743200" cy="16916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280160"/>
            <a:ext cx="2743200" cy="5486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37160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Analisi documenti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1801368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Contratti, pratiche, relazioni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analizzati in secondi.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Clausole critiche e rischi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evidenziati automaticamente.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46120" y="1280160"/>
            <a:ext cx="2743200" cy="16916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46120" y="1280160"/>
            <a:ext cx="2743200" cy="5486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383280" y="137160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Redazione e bozze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383280" y="1801368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Lettere, offerte, report,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schede tecniche generate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bozza. Il professionista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rivede e firma.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26480" y="1280160"/>
            <a:ext cx="2743200" cy="16916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26480" y="1280160"/>
            <a:ext cx="2743200" cy="5486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63640" y="137160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Ricerca e sintesi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801368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Normative, giurisprudenza,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tecnica sintetizzata.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 tempo su analisi,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più su giudizio.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154680"/>
            <a:ext cx="2743200" cy="16916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65760" y="3154680"/>
            <a:ext cx="2743200" cy="5486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324612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Gestione clienti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02920" y="3675888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Risposte alle FAQ, email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follow-up, preventivi.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L'AI prepara, il professionista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relaziona.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246120" y="3154680"/>
            <a:ext cx="2743200" cy="16916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246120" y="3154680"/>
            <a:ext cx="2743200" cy="54864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83280" y="324612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Processi interni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383280" y="3675888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Onboarding, reportistica,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archivio documenti.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Automazione di attività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ripetitive e a basso valore.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26480" y="3154680"/>
            <a:ext cx="2743200" cy="16916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126480" y="3154680"/>
            <a:ext cx="2743200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63640" y="324612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Attenzione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263640" y="3675888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L'AI supporta, non decide.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sostituisce competenza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responsabilità professionale.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Richiede sempre verifica.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Cosa significa per chi decide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Professionisti e imprenditori nell'era degli agenti autonomi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3931920" cy="3566160"/>
          </a:xfrm>
          <a:prstGeom prst="rect">
            <a:avLst/>
          </a:prstGeom>
          <a:solidFill>
            <a:srgbClr val="FFF0F0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280160"/>
            <a:ext cx="3931920" cy="54864"/>
          </a:xfrm>
          <a:prstGeom prst="rect">
            <a:avLst/>
          </a:prstGeom>
          <a:solidFill>
            <a:srgbClr val="AA2222"/>
          </a:solidFill>
          <a:ln w="12700">
            <a:solidFill>
              <a:srgbClr val="AA22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389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AA22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trappole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35661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AA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Delegare senza verificare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AA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Confondere velocità con qualità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AA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Perdere la capacità di valutare l'output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AA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Assumere responsabilità di decisioni non comprese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AA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Costruire dipendenza senza consapevolezza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280160"/>
            <a:ext cx="3931920" cy="35661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46320" y="1280160"/>
            <a:ext cx="3931920" cy="548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9200" y="1389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4FC3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leve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0" y="1874520"/>
            <a:ext cx="35661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Capire prima di delegare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Mantenere il giudizio finale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Usare l'AI per liberare tempo su ciò che conta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Costruire governance interna sui processi AI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Sapere quando fermarsi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vera alfabetizzazione all'AI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i="1" dirty="0">
                <a:solidFill>
                  <a:srgbClr val="4FC3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 è saperla usare. È sapere quando fermarsi.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" y="1325880"/>
            <a:ext cx="8412480" cy="10058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37160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9B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325880" y="139903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Usare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25880" y="1828800"/>
            <a:ext cx="7132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Saper utilizzare gli strumenti. Prompt, workflow, automazione. Necessario ma non sufficiente.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" y="2542032"/>
            <a:ext cx="8412480" cy="1005840"/>
          </a:xfrm>
          <a:prstGeom prst="rect">
            <a:avLst/>
          </a:prstGeom>
          <a:solidFill>
            <a:srgbClr val="E8EDF8"/>
          </a:solidFill>
          <a:ln w="12700">
            <a:solidFill>
              <a:srgbClr val="C5CD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587752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9B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325880" y="2615184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Valutare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25880" y="3044952"/>
            <a:ext cx="7132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Saper giudicare l'output. Riconoscere errori, bias, limiti strutturali dei modelli.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3758184"/>
            <a:ext cx="841248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3803904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FC3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1325880" y="3831336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Fermarsi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25880" y="4261104"/>
            <a:ext cx="7132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Sapere quando NON delegare. Mantenere attrito cognitivo. Preservare la capacità di pensare.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i="1" dirty="0">
                <a:solidFill>
                  <a:srgbClr val="8A9B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domanda non è se useremo l'AI.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vera domanda è: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8046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quanto del nostro</a:t>
            </a:r>
            <a:endParaRPr lang="en-US" sz="4200" dirty="0"/>
          </a:p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lavoro cognitivo</a:t>
            </a:r>
            <a:endParaRPr lang="en-US" sz="4200" dirty="0"/>
          </a:p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siamo disposti</a:t>
            </a:r>
            <a:endParaRPr lang="en-US" sz="4200" dirty="0"/>
          </a:p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delegare?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548640" y="41148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tecnologia evolve rapidamente. Le decisioni restano umane.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0" y="41148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gianluca.garofalo@gmail.com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F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28600"/>
            <a:ext cx="1371600" cy="292608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2860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0D1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APPENDICE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Strumenti principali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selezione degli strumenti AI più diffusi, per categoria d'uso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508760"/>
            <a:ext cx="2743200" cy="155448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02920" y="160020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 &amp; Chat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1984248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· Claude · Gemini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· Perplexity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246120" y="1508760"/>
            <a:ext cx="2743200" cy="1554480"/>
          </a:xfrm>
          <a:prstGeom prst="rect">
            <a:avLst/>
          </a:prstGeom>
          <a:solidFill>
            <a:srgbClr val="3A5A8A"/>
          </a:solidFill>
          <a:ln w="12700">
            <a:solidFill>
              <a:srgbClr val="3A5A8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383280" y="160020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Immagini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383280" y="1984248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Midjourney · DALL·E 3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Adobe Firefly · Ideogram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26480" y="1508760"/>
            <a:ext cx="2743200" cy="1554480"/>
          </a:xfrm>
          <a:prstGeom prst="rect">
            <a:avLst/>
          </a:prstGeom>
          <a:solidFill>
            <a:srgbClr val="2A4A7A"/>
          </a:solidFill>
          <a:ln w="12700">
            <a:solidFill>
              <a:srgbClr val="2A4A7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63640" y="160020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1984248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Runway · Sora · Kling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HeyGen · Synthesia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365760" y="3246120"/>
            <a:ext cx="2743200" cy="1554480"/>
          </a:xfrm>
          <a:prstGeom prst="rect">
            <a:avLst/>
          </a:prstGeom>
          <a:solidFill>
            <a:srgbClr val="1A3A6A"/>
          </a:solidFill>
          <a:ln w="12700">
            <a:solidFill>
              <a:srgbClr val="1A3A6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02920" y="333756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&amp; Voce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02920" y="3721608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ElevenLabs · Suno · Udio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Whisper · Adobe Podcast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3246120" y="3246120"/>
            <a:ext cx="2743200" cy="1554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3383280" y="333756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Produttività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383280" y="3721608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Notion AI · Gamma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Otter.ai · Beautiful.ai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26480" y="3246120"/>
            <a:ext cx="2743200" cy="1554480"/>
          </a:xfrm>
          <a:prstGeom prst="rect">
            <a:avLst/>
          </a:prstGeom>
          <a:solidFill>
            <a:srgbClr val="0D2A55"/>
          </a:solidFill>
          <a:ln w="12700">
            <a:solidFill>
              <a:srgbClr val="0D2A5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263640" y="333756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&amp; Marketing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3640" y="3721608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 AI · Grok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Hootsuite AI · Jasper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28600"/>
            <a:ext cx="1371600" cy="292608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2860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0D1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APPENDICE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principali modelli generativi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8A9B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Proprietari vs open source — chi sono i protagonisti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481328"/>
            <a:ext cx="4023360" cy="3383280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48640" y="16002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PROPRIETARI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8640" y="19933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/ GPT-4o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423160" y="199339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24942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generale, testo, codice, immagini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48640" y="25603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3.5 / 4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423160" y="25603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48640" y="281635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Ragionamento, testi lunghi, sicurezza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48640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423160" y="3127248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48640" y="33832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Integrato in Google Workspace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36941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Grok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423160" y="369417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xAI / Elon Musk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48640" y="395020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Social, real-time, integrato in X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426110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423160" y="4261104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451713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Integrato in Office 365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754880" y="1481328"/>
            <a:ext cx="4023360" cy="3383280"/>
          </a:xfrm>
          <a:prstGeom prst="rect">
            <a:avLst/>
          </a:prstGeom>
          <a:solidFill>
            <a:srgbClr val="1A2F6B"/>
          </a:solidFill>
          <a:ln w="12700">
            <a:solidFill>
              <a:srgbClr val="1A2F6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937760" y="16002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937760" y="19933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 3 / 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812280" y="199339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937760" y="224942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più diffuso, eseguibile in locale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937760" y="25603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Mistral / Mixtral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812280" y="25603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Mistral AI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937760" y="281635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Leggero, efficiente, in locale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937760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Gemma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812280" y="3127248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937760" y="33832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Piccolo, ottimizzato per dispositivi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4937760" y="36941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Phi-3 / 4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812280" y="369417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4937760" y="395020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model, prestazioni elevate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937760" y="426110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812280" y="4261104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 AI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937760" y="451713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Performante, costi ridotti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28600"/>
            <a:ext cx="1371600" cy="292608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2860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0D1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APPENDICE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GenAI in locale: AI sul tuo dispositivo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cloud. Nessun dato inviato all'esterno. Tutto sul tuo computer.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65760" y="1481328"/>
            <a:ext cx="8412480" cy="749808"/>
          </a:xfrm>
          <a:prstGeom prst="rect">
            <a:avLst/>
          </a:prstGeom>
          <a:solidFill>
            <a:srgbClr val="2A3D8F"/>
          </a:solidFill>
          <a:ln w="12700">
            <a:solidFill>
              <a:srgbClr val="2A3D8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94360" y="1536192"/>
            <a:ext cx="7955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modello AI open source scaricato e fatto girare direttamente sul proprio computer o server aziendale, senza inviare dati a servizi cloud esterni. Richiede hardware adeguato (RAM, GPU) ma garantisce privacy totale e zero costi per token.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65760" y="2359152"/>
            <a:ext cx="3931920" cy="2468880"/>
          </a:xfrm>
          <a:prstGeom prst="rect">
            <a:avLst/>
          </a:prstGeom>
          <a:solidFill>
            <a:srgbClr val="1A3040"/>
          </a:solidFill>
          <a:ln w="12700">
            <a:solidFill>
              <a:srgbClr val="1A304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450592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C3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Vantaggi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2834640"/>
            <a:ext cx="3566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totale — i dati non lasciano il dispositivo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costo per utilizzo (pay per token)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Funziona offline, senza connessione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Personalizzabile e controllabile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846320" y="2359152"/>
            <a:ext cx="3931920" cy="2468880"/>
          </a:xfrm>
          <a:prstGeom prst="rect">
            <a:avLst/>
          </a:prstGeom>
          <a:solidFill>
            <a:srgbClr val="3A1A20"/>
          </a:solidFill>
          <a:ln w="12700">
            <a:solidFill>
              <a:srgbClr val="3A1A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0" y="2450592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80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Limiti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029200" y="2834640"/>
            <a:ext cx="3566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Richiede hardware dedicato (GPU, RAM)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Prestazioni inferiori ai grandi modelli cloud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Configurazione tecnica necessaria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Aggiornamenti manuali del modello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65760" y="4864608"/>
            <a:ext cx="8412480" cy="20116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873752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principali:  Ollama · LM Studio · Jan · GPT4All · Msty · AnythingLLM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Generative AI — Rotary Milano Digital</dc:title>
  <dc:subject>PptxGenJS Presentation</dc:subject>
  <dc:creator>Gianluca Garofalo</dc:creator>
  <cp:lastModifiedBy>Gianluca Garofalo</cp:lastModifiedBy>
  <cp:revision>1</cp:revision>
  <dcterms:created xsi:type="dcterms:W3CDTF">2026-04-21T22:39:47Z</dcterms:created>
  <dcterms:modified xsi:type="dcterms:W3CDTF">2026-04-21T22:39:47Z</dcterms:modified>
</cp:coreProperties>
</file>